
<file path=[Content_Types].xml><?xml version="1.0" encoding="utf-8"?>
<Types xmlns="http://schemas.openxmlformats.org/package/2006/content-types">
  <Default Extension="glb" ContentType="model/gltf.binary"/>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sldIdLst>
    <p:sldId id="256" r:id="rId2"/>
    <p:sldId id="257" r:id="rId3"/>
    <p:sldId id="259" r:id="rId4"/>
    <p:sldId id="272" r:id="rId5"/>
    <p:sldId id="260" r:id="rId6"/>
    <p:sldId id="267" r:id="rId7"/>
    <p:sldId id="268" r:id="rId8"/>
    <p:sldId id="269" r:id="rId9"/>
    <p:sldId id="270" r:id="rId10"/>
    <p:sldId id="271" r:id="rId11"/>
    <p:sldId id="274" r:id="rId12"/>
    <p:sldId id="275" r:id="rId13"/>
    <p:sldId id="261" r:id="rId14"/>
    <p:sldId id="276" r:id="rId15"/>
    <p:sldId id="266"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5934"/>
  </p:normalViewPr>
  <p:slideViewPr>
    <p:cSldViewPr snapToGrid="0" snapToObjects="1">
      <p:cViewPr varScale="1">
        <p:scale>
          <a:sx n="90" d="100"/>
          <a:sy n="90" d="100"/>
        </p:scale>
        <p:origin x="232" y="7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B604D34-9DB2-1F4E-8BBB-DD1AEEBCD287}" type="doc">
      <dgm:prSet loTypeId="urn:microsoft.com/office/officeart/2005/8/layout/cycle2" loCatId="cycle" qsTypeId="urn:microsoft.com/office/officeart/2005/8/quickstyle/simple1" qsCatId="simple" csTypeId="urn:microsoft.com/office/officeart/2005/8/colors/colorful2" csCatId="colorful" phldr="1"/>
      <dgm:spPr/>
      <dgm:t>
        <a:bodyPr/>
        <a:lstStyle/>
        <a:p>
          <a:endParaRPr lang="en-US"/>
        </a:p>
      </dgm:t>
    </dgm:pt>
    <dgm:pt modelId="{07761303-364A-FB4B-9667-0BC96C188E9F}">
      <dgm:prSet/>
      <dgm:spPr/>
      <dgm:t>
        <a:bodyPr/>
        <a:lstStyle/>
        <a:p>
          <a:r>
            <a:rPr lang="en-US" dirty="0"/>
            <a:t>1) Gather Data: </a:t>
          </a:r>
        </a:p>
        <a:p>
          <a:r>
            <a:rPr lang="en-US" dirty="0"/>
            <a:t>Web Scraping</a:t>
          </a:r>
        </a:p>
      </dgm:t>
    </dgm:pt>
    <dgm:pt modelId="{6F9B79A6-EF3A-FF40-8833-3C59A7CEB084}" type="parTrans" cxnId="{7822D614-6315-4D4A-8CC9-9A4716CC97D2}">
      <dgm:prSet/>
      <dgm:spPr/>
      <dgm:t>
        <a:bodyPr/>
        <a:lstStyle/>
        <a:p>
          <a:endParaRPr lang="en-US"/>
        </a:p>
      </dgm:t>
    </dgm:pt>
    <dgm:pt modelId="{7FEF65BB-17EA-354F-82D9-9B71FFE4E711}" type="sibTrans" cxnId="{7822D614-6315-4D4A-8CC9-9A4716CC97D2}">
      <dgm:prSet/>
      <dgm:spPr/>
      <dgm:t>
        <a:bodyPr/>
        <a:lstStyle/>
        <a:p>
          <a:endParaRPr lang="en-US"/>
        </a:p>
      </dgm:t>
    </dgm:pt>
    <dgm:pt modelId="{3B1EA3CE-C42E-3949-A1FF-898C7ED10E2E}">
      <dgm:prSet/>
      <dgm:spPr/>
      <dgm:t>
        <a:bodyPr/>
        <a:lstStyle/>
        <a:p>
          <a:r>
            <a:rPr lang="en-US" dirty="0"/>
            <a:t>2) Data Cleaning and Processing</a:t>
          </a:r>
        </a:p>
      </dgm:t>
    </dgm:pt>
    <dgm:pt modelId="{6EF8FD22-5408-0F47-91E2-9EA2BFC12122}" type="parTrans" cxnId="{1E80C182-A94A-644A-A64E-5C8A7E5E9B92}">
      <dgm:prSet/>
      <dgm:spPr/>
      <dgm:t>
        <a:bodyPr/>
        <a:lstStyle/>
        <a:p>
          <a:endParaRPr lang="en-US"/>
        </a:p>
      </dgm:t>
    </dgm:pt>
    <dgm:pt modelId="{CB4CCBB1-CDD5-BD49-917D-98C82CA26F94}" type="sibTrans" cxnId="{1E80C182-A94A-644A-A64E-5C8A7E5E9B92}">
      <dgm:prSet/>
      <dgm:spPr/>
      <dgm:t>
        <a:bodyPr/>
        <a:lstStyle/>
        <a:p>
          <a:endParaRPr lang="en-US"/>
        </a:p>
      </dgm:t>
    </dgm:pt>
    <dgm:pt modelId="{9BA2FD6A-FDD9-EC42-8C23-0D39810AB80C}">
      <dgm:prSet/>
      <dgm:spPr/>
      <dgm:t>
        <a:bodyPr/>
        <a:lstStyle/>
        <a:p>
          <a:r>
            <a:rPr lang="en-US" dirty="0"/>
            <a:t>3) Exploratory Data Analysis (EDA)</a:t>
          </a:r>
        </a:p>
      </dgm:t>
    </dgm:pt>
    <dgm:pt modelId="{D6C5A067-E077-984B-BB97-B584D508C029}" type="parTrans" cxnId="{32DCB4AA-F534-AA4D-A9F1-79F978B0CB71}">
      <dgm:prSet/>
      <dgm:spPr/>
      <dgm:t>
        <a:bodyPr/>
        <a:lstStyle/>
        <a:p>
          <a:endParaRPr lang="en-US"/>
        </a:p>
      </dgm:t>
    </dgm:pt>
    <dgm:pt modelId="{947D6140-B225-8444-9E60-E5D8E8D372C4}" type="sibTrans" cxnId="{32DCB4AA-F534-AA4D-A9F1-79F978B0CB71}">
      <dgm:prSet/>
      <dgm:spPr/>
      <dgm:t>
        <a:bodyPr/>
        <a:lstStyle/>
        <a:p>
          <a:endParaRPr lang="en-US"/>
        </a:p>
      </dgm:t>
    </dgm:pt>
    <dgm:pt modelId="{B57376E8-A3C4-DE43-A33B-92AC86A32812}">
      <dgm:prSet/>
      <dgm:spPr/>
      <dgm:t>
        <a:bodyPr/>
        <a:lstStyle/>
        <a:p>
          <a:r>
            <a:rPr lang="en-US" dirty="0"/>
            <a:t>4) Building ML Classification models</a:t>
          </a:r>
        </a:p>
      </dgm:t>
    </dgm:pt>
    <dgm:pt modelId="{EA3B6862-EC10-E544-8A06-331D76309452}" type="parTrans" cxnId="{C0E7431B-82BD-5D4F-8C28-D007C72F8207}">
      <dgm:prSet/>
      <dgm:spPr/>
      <dgm:t>
        <a:bodyPr/>
        <a:lstStyle/>
        <a:p>
          <a:endParaRPr lang="en-US"/>
        </a:p>
      </dgm:t>
    </dgm:pt>
    <dgm:pt modelId="{EA2091DA-0F9E-A942-8278-222A027335C2}" type="sibTrans" cxnId="{C0E7431B-82BD-5D4F-8C28-D007C72F8207}">
      <dgm:prSet/>
      <dgm:spPr/>
      <dgm:t>
        <a:bodyPr/>
        <a:lstStyle/>
        <a:p>
          <a:endParaRPr lang="en-US"/>
        </a:p>
      </dgm:t>
    </dgm:pt>
    <dgm:pt modelId="{844C7016-BE13-CE4C-B53B-179006323079}">
      <dgm:prSet/>
      <dgm:spPr/>
      <dgm:t>
        <a:bodyPr/>
        <a:lstStyle/>
        <a:p>
          <a:r>
            <a:rPr lang="en-US" dirty="0"/>
            <a:t>5) Evaluating our Models</a:t>
          </a:r>
        </a:p>
      </dgm:t>
    </dgm:pt>
    <dgm:pt modelId="{FED50FC7-2332-B14F-9E42-F155281DD92F}" type="parTrans" cxnId="{66110133-899B-514D-BF70-9BDADD4D03CA}">
      <dgm:prSet/>
      <dgm:spPr/>
      <dgm:t>
        <a:bodyPr/>
        <a:lstStyle/>
        <a:p>
          <a:endParaRPr lang="en-US"/>
        </a:p>
      </dgm:t>
    </dgm:pt>
    <dgm:pt modelId="{3127CE4F-B13A-9149-B847-E8B697E3D99B}" type="sibTrans" cxnId="{66110133-899B-514D-BF70-9BDADD4D03CA}">
      <dgm:prSet/>
      <dgm:spPr/>
      <dgm:t>
        <a:bodyPr/>
        <a:lstStyle/>
        <a:p>
          <a:endParaRPr lang="en-US"/>
        </a:p>
      </dgm:t>
    </dgm:pt>
    <dgm:pt modelId="{284F32E0-4658-5B40-AFD7-AFCB2AB030A5}">
      <dgm:prSet/>
      <dgm:spPr/>
      <dgm:t>
        <a:bodyPr/>
        <a:lstStyle/>
        <a:p>
          <a:r>
            <a:rPr lang="en-US" dirty="0"/>
            <a:t>6) Making Conclusions about our Findings</a:t>
          </a:r>
        </a:p>
      </dgm:t>
    </dgm:pt>
    <dgm:pt modelId="{1393ED43-0335-EB4E-8E48-05226401ECD7}" type="parTrans" cxnId="{ABA0040D-6FDC-7248-A8CB-199E666BB0F5}">
      <dgm:prSet/>
      <dgm:spPr/>
      <dgm:t>
        <a:bodyPr/>
        <a:lstStyle/>
        <a:p>
          <a:endParaRPr lang="en-US"/>
        </a:p>
      </dgm:t>
    </dgm:pt>
    <dgm:pt modelId="{EA66A4C4-168A-AA48-BE84-1C816FC12510}" type="sibTrans" cxnId="{ABA0040D-6FDC-7248-A8CB-199E666BB0F5}">
      <dgm:prSet/>
      <dgm:spPr/>
      <dgm:t>
        <a:bodyPr/>
        <a:lstStyle/>
        <a:p>
          <a:endParaRPr lang="en-US"/>
        </a:p>
      </dgm:t>
    </dgm:pt>
    <dgm:pt modelId="{23EBE15F-A704-3445-8ECE-2DCFD17CA575}" type="pres">
      <dgm:prSet presAssocID="{2B604D34-9DB2-1F4E-8BBB-DD1AEEBCD287}" presName="cycle" presStyleCnt="0">
        <dgm:presLayoutVars>
          <dgm:dir/>
          <dgm:resizeHandles val="exact"/>
        </dgm:presLayoutVars>
      </dgm:prSet>
      <dgm:spPr/>
    </dgm:pt>
    <dgm:pt modelId="{545315C6-7BAC-4442-A6F3-1713C5E9370B}" type="pres">
      <dgm:prSet presAssocID="{07761303-364A-FB4B-9667-0BC96C188E9F}" presName="node" presStyleLbl="node1" presStyleIdx="0" presStyleCnt="6" custScaleX="125569">
        <dgm:presLayoutVars>
          <dgm:bulletEnabled val="1"/>
        </dgm:presLayoutVars>
      </dgm:prSet>
      <dgm:spPr/>
    </dgm:pt>
    <dgm:pt modelId="{D9A699B2-171B-2D48-BB20-077A16A0DD48}" type="pres">
      <dgm:prSet presAssocID="{7FEF65BB-17EA-354F-82D9-9B71FFE4E711}" presName="sibTrans" presStyleLbl="sibTrans2D1" presStyleIdx="0" presStyleCnt="6"/>
      <dgm:spPr/>
    </dgm:pt>
    <dgm:pt modelId="{35F7C117-D51E-9F4F-A35B-5C88A62F32CE}" type="pres">
      <dgm:prSet presAssocID="{7FEF65BB-17EA-354F-82D9-9B71FFE4E711}" presName="connectorText" presStyleLbl="sibTrans2D1" presStyleIdx="0" presStyleCnt="6"/>
      <dgm:spPr/>
    </dgm:pt>
    <dgm:pt modelId="{64E7FF1A-2D0B-4348-A840-8114C5542B3C}" type="pres">
      <dgm:prSet presAssocID="{3B1EA3CE-C42E-3949-A1FF-898C7ED10E2E}" presName="node" presStyleLbl="node1" presStyleIdx="1" presStyleCnt="6" custScaleX="119925">
        <dgm:presLayoutVars>
          <dgm:bulletEnabled val="1"/>
        </dgm:presLayoutVars>
      </dgm:prSet>
      <dgm:spPr/>
    </dgm:pt>
    <dgm:pt modelId="{98027B25-5AEB-0642-A4A3-49FE0B5FFB15}" type="pres">
      <dgm:prSet presAssocID="{CB4CCBB1-CDD5-BD49-917D-98C82CA26F94}" presName="sibTrans" presStyleLbl="sibTrans2D1" presStyleIdx="1" presStyleCnt="6"/>
      <dgm:spPr/>
    </dgm:pt>
    <dgm:pt modelId="{4D5AD16C-FAAC-2E4F-A9FF-F354CAAC1856}" type="pres">
      <dgm:prSet presAssocID="{CB4CCBB1-CDD5-BD49-917D-98C82CA26F94}" presName="connectorText" presStyleLbl="sibTrans2D1" presStyleIdx="1" presStyleCnt="6"/>
      <dgm:spPr/>
    </dgm:pt>
    <dgm:pt modelId="{394C8D63-E714-DC49-A5B2-2B15290726FA}" type="pres">
      <dgm:prSet presAssocID="{9BA2FD6A-FDD9-EC42-8C23-0D39810AB80C}" presName="node" presStyleLbl="node1" presStyleIdx="2" presStyleCnt="6" custScaleX="130331">
        <dgm:presLayoutVars>
          <dgm:bulletEnabled val="1"/>
        </dgm:presLayoutVars>
      </dgm:prSet>
      <dgm:spPr/>
    </dgm:pt>
    <dgm:pt modelId="{7726048D-2AA9-3F4F-B96C-30C3A452FA72}" type="pres">
      <dgm:prSet presAssocID="{947D6140-B225-8444-9E60-E5D8E8D372C4}" presName="sibTrans" presStyleLbl="sibTrans2D1" presStyleIdx="2" presStyleCnt="6"/>
      <dgm:spPr/>
    </dgm:pt>
    <dgm:pt modelId="{B662406E-CB54-7C44-B5DD-17055E1F122C}" type="pres">
      <dgm:prSet presAssocID="{947D6140-B225-8444-9E60-E5D8E8D372C4}" presName="connectorText" presStyleLbl="sibTrans2D1" presStyleIdx="2" presStyleCnt="6"/>
      <dgm:spPr/>
    </dgm:pt>
    <dgm:pt modelId="{11F27556-E023-CC4F-B3F9-93B4B0B51D18}" type="pres">
      <dgm:prSet presAssocID="{B57376E8-A3C4-DE43-A33B-92AC86A32812}" presName="node" presStyleLbl="node1" presStyleIdx="3" presStyleCnt="6" custScaleX="108868">
        <dgm:presLayoutVars>
          <dgm:bulletEnabled val="1"/>
        </dgm:presLayoutVars>
      </dgm:prSet>
      <dgm:spPr/>
    </dgm:pt>
    <dgm:pt modelId="{2FED58C2-DFB3-BB48-B350-A604E64B71CA}" type="pres">
      <dgm:prSet presAssocID="{EA2091DA-0F9E-A942-8278-222A027335C2}" presName="sibTrans" presStyleLbl="sibTrans2D1" presStyleIdx="3" presStyleCnt="6"/>
      <dgm:spPr/>
    </dgm:pt>
    <dgm:pt modelId="{62550459-31CB-7E4A-A8F8-7D5F42E1C314}" type="pres">
      <dgm:prSet presAssocID="{EA2091DA-0F9E-A942-8278-222A027335C2}" presName="connectorText" presStyleLbl="sibTrans2D1" presStyleIdx="3" presStyleCnt="6"/>
      <dgm:spPr/>
    </dgm:pt>
    <dgm:pt modelId="{58FB2462-6CCD-4F45-B756-EF98BBC4C6F9}" type="pres">
      <dgm:prSet presAssocID="{844C7016-BE13-CE4C-B53B-179006323079}" presName="node" presStyleLbl="node1" presStyleIdx="4" presStyleCnt="6" custScaleX="135134">
        <dgm:presLayoutVars>
          <dgm:bulletEnabled val="1"/>
        </dgm:presLayoutVars>
      </dgm:prSet>
      <dgm:spPr/>
    </dgm:pt>
    <dgm:pt modelId="{98D1D175-C767-F141-AC5F-4299EB01A7E1}" type="pres">
      <dgm:prSet presAssocID="{3127CE4F-B13A-9149-B847-E8B697E3D99B}" presName="sibTrans" presStyleLbl="sibTrans2D1" presStyleIdx="4" presStyleCnt="6"/>
      <dgm:spPr/>
    </dgm:pt>
    <dgm:pt modelId="{0ABE1D87-0CC0-5843-A2C1-DB938976CBB8}" type="pres">
      <dgm:prSet presAssocID="{3127CE4F-B13A-9149-B847-E8B697E3D99B}" presName="connectorText" presStyleLbl="sibTrans2D1" presStyleIdx="4" presStyleCnt="6"/>
      <dgm:spPr/>
    </dgm:pt>
    <dgm:pt modelId="{5F5AA472-5CEB-654A-B092-B270E755C63C}" type="pres">
      <dgm:prSet presAssocID="{284F32E0-4658-5B40-AFD7-AFCB2AB030A5}" presName="node" presStyleLbl="node1" presStyleIdx="5" presStyleCnt="6" custScaleX="126403">
        <dgm:presLayoutVars>
          <dgm:bulletEnabled val="1"/>
        </dgm:presLayoutVars>
      </dgm:prSet>
      <dgm:spPr/>
    </dgm:pt>
    <dgm:pt modelId="{31C50BE4-522F-6843-870E-CDFF60A1A75B}" type="pres">
      <dgm:prSet presAssocID="{EA66A4C4-168A-AA48-BE84-1C816FC12510}" presName="sibTrans" presStyleLbl="sibTrans2D1" presStyleIdx="5" presStyleCnt="6"/>
      <dgm:spPr/>
    </dgm:pt>
    <dgm:pt modelId="{366810AF-6CDD-9749-B169-A0D2A2FBB79E}" type="pres">
      <dgm:prSet presAssocID="{EA66A4C4-168A-AA48-BE84-1C816FC12510}" presName="connectorText" presStyleLbl="sibTrans2D1" presStyleIdx="5" presStyleCnt="6"/>
      <dgm:spPr/>
    </dgm:pt>
  </dgm:ptLst>
  <dgm:cxnLst>
    <dgm:cxn modelId="{ABA0040D-6FDC-7248-A8CB-199E666BB0F5}" srcId="{2B604D34-9DB2-1F4E-8BBB-DD1AEEBCD287}" destId="{284F32E0-4658-5B40-AFD7-AFCB2AB030A5}" srcOrd="5" destOrd="0" parTransId="{1393ED43-0335-EB4E-8E48-05226401ECD7}" sibTransId="{EA66A4C4-168A-AA48-BE84-1C816FC12510}"/>
    <dgm:cxn modelId="{7822D614-6315-4D4A-8CC9-9A4716CC97D2}" srcId="{2B604D34-9DB2-1F4E-8BBB-DD1AEEBCD287}" destId="{07761303-364A-FB4B-9667-0BC96C188E9F}" srcOrd="0" destOrd="0" parTransId="{6F9B79A6-EF3A-FF40-8833-3C59A7CEB084}" sibTransId="{7FEF65BB-17EA-354F-82D9-9B71FFE4E711}"/>
    <dgm:cxn modelId="{0F7FE518-E69D-A144-A118-7A145B0CE26A}" type="presOf" srcId="{3127CE4F-B13A-9149-B847-E8B697E3D99B}" destId="{98D1D175-C767-F141-AC5F-4299EB01A7E1}" srcOrd="0" destOrd="0" presId="urn:microsoft.com/office/officeart/2005/8/layout/cycle2"/>
    <dgm:cxn modelId="{C0E7431B-82BD-5D4F-8C28-D007C72F8207}" srcId="{2B604D34-9DB2-1F4E-8BBB-DD1AEEBCD287}" destId="{B57376E8-A3C4-DE43-A33B-92AC86A32812}" srcOrd="3" destOrd="0" parTransId="{EA3B6862-EC10-E544-8A06-331D76309452}" sibTransId="{EA2091DA-0F9E-A942-8278-222A027335C2}"/>
    <dgm:cxn modelId="{DCEB2028-DBC3-6549-BEC6-9EF81182E832}" type="presOf" srcId="{947D6140-B225-8444-9E60-E5D8E8D372C4}" destId="{B662406E-CB54-7C44-B5DD-17055E1F122C}" srcOrd="1" destOrd="0" presId="urn:microsoft.com/office/officeart/2005/8/layout/cycle2"/>
    <dgm:cxn modelId="{2478622F-CD23-C340-8C6D-C3724C0EDD5C}" type="presOf" srcId="{7FEF65BB-17EA-354F-82D9-9B71FFE4E711}" destId="{35F7C117-D51E-9F4F-A35B-5C88A62F32CE}" srcOrd="1" destOrd="0" presId="urn:microsoft.com/office/officeart/2005/8/layout/cycle2"/>
    <dgm:cxn modelId="{992CA42F-8FEC-574C-96AA-9B767CA3F284}" type="presOf" srcId="{947D6140-B225-8444-9E60-E5D8E8D372C4}" destId="{7726048D-2AA9-3F4F-B96C-30C3A452FA72}" srcOrd="0" destOrd="0" presId="urn:microsoft.com/office/officeart/2005/8/layout/cycle2"/>
    <dgm:cxn modelId="{66110133-899B-514D-BF70-9BDADD4D03CA}" srcId="{2B604D34-9DB2-1F4E-8BBB-DD1AEEBCD287}" destId="{844C7016-BE13-CE4C-B53B-179006323079}" srcOrd="4" destOrd="0" parTransId="{FED50FC7-2332-B14F-9E42-F155281DD92F}" sibTransId="{3127CE4F-B13A-9149-B847-E8B697E3D99B}"/>
    <dgm:cxn modelId="{B3BF0947-5DD0-1144-9C76-EFEF40FAA81D}" type="presOf" srcId="{284F32E0-4658-5B40-AFD7-AFCB2AB030A5}" destId="{5F5AA472-5CEB-654A-B092-B270E755C63C}" srcOrd="0" destOrd="0" presId="urn:microsoft.com/office/officeart/2005/8/layout/cycle2"/>
    <dgm:cxn modelId="{CB456348-55DA-A345-AA42-C0F8615AD6FC}" type="presOf" srcId="{EA2091DA-0F9E-A942-8278-222A027335C2}" destId="{62550459-31CB-7E4A-A8F8-7D5F42E1C314}" srcOrd="1" destOrd="0" presId="urn:microsoft.com/office/officeart/2005/8/layout/cycle2"/>
    <dgm:cxn modelId="{63783C58-8432-0245-A092-3ECF3D196860}" type="presOf" srcId="{7FEF65BB-17EA-354F-82D9-9B71FFE4E711}" destId="{D9A699B2-171B-2D48-BB20-077A16A0DD48}" srcOrd="0" destOrd="0" presId="urn:microsoft.com/office/officeart/2005/8/layout/cycle2"/>
    <dgm:cxn modelId="{C67E4959-23B8-A444-80B8-797E567AF6B1}" type="presOf" srcId="{CB4CCBB1-CDD5-BD49-917D-98C82CA26F94}" destId="{4D5AD16C-FAAC-2E4F-A9FF-F354CAAC1856}" srcOrd="1" destOrd="0" presId="urn:microsoft.com/office/officeart/2005/8/layout/cycle2"/>
    <dgm:cxn modelId="{1E80C182-A94A-644A-A64E-5C8A7E5E9B92}" srcId="{2B604D34-9DB2-1F4E-8BBB-DD1AEEBCD287}" destId="{3B1EA3CE-C42E-3949-A1FF-898C7ED10E2E}" srcOrd="1" destOrd="0" parTransId="{6EF8FD22-5408-0F47-91E2-9EA2BFC12122}" sibTransId="{CB4CCBB1-CDD5-BD49-917D-98C82CA26F94}"/>
    <dgm:cxn modelId="{578C2184-554E-7843-8132-BD041045C2DE}" type="presOf" srcId="{9BA2FD6A-FDD9-EC42-8C23-0D39810AB80C}" destId="{394C8D63-E714-DC49-A5B2-2B15290726FA}" srcOrd="0" destOrd="0" presId="urn:microsoft.com/office/officeart/2005/8/layout/cycle2"/>
    <dgm:cxn modelId="{6B28AD85-443A-9145-8220-D7C524C93136}" type="presOf" srcId="{3127CE4F-B13A-9149-B847-E8B697E3D99B}" destId="{0ABE1D87-0CC0-5843-A2C1-DB938976CBB8}" srcOrd="1" destOrd="0" presId="urn:microsoft.com/office/officeart/2005/8/layout/cycle2"/>
    <dgm:cxn modelId="{A98EA688-E91B-AA45-8F7D-F2D6A83FCAAC}" type="presOf" srcId="{844C7016-BE13-CE4C-B53B-179006323079}" destId="{58FB2462-6CCD-4F45-B756-EF98BBC4C6F9}" srcOrd="0" destOrd="0" presId="urn:microsoft.com/office/officeart/2005/8/layout/cycle2"/>
    <dgm:cxn modelId="{6ABFCE8A-5048-7242-9CB7-CEF414D7FF20}" type="presOf" srcId="{2B604D34-9DB2-1F4E-8BBB-DD1AEEBCD287}" destId="{23EBE15F-A704-3445-8ECE-2DCFD17CA575}" srcOrd="0" destOrd="0" presId="urn:microsoft.com/office/officeart/2005/8/layout/cycle2"/>
    <dgm:cxn modelId="{8874E08D-DC37-C746-B9CA-5BC1BC047C9C}" type="presOf" srcId="{EA66A4C4-168A-AA48-BE84-1C816FC12510}" destId="{366810AF-6CDD-9749-B169-A0D2A2FBB79E}" srcOrd="1" destOrd="0" presId="urn:microsoft.com/office/officeart/2005/8/layout/cycle2"/>
    <dgm:cxn modelId="{728F7090-24B4-1247-AD18-22042EB2470E}" type="presOf" srcId="{EA2091DA-0F9E-A942-8278-222A027335C2}" destId="{2FED58C2-DFB3-BB48-B350-A604E64B71CA}" srcOrd="0" destOrd="0" presId="urn:microsoft.com/office/officeart/2005/8/layout/cycle2"/>
    <dgm:cxn modelId="{CD015F96-7A3C-414A-8BC4-8BD5F58A17C6}" type="presOf" srcId="{CB4CCBB1-CDD5-BD49-917D-98C82CA26F94}" destId="{98027B25-5AEB-0642-A4A3-49FE0B5FFB15}" srcOrd="0" destOrd="0" presId="urn:microsoft.com/office/officeart/2005/8/layout/cycle2"/>
    <dgm:cxn modelId="{03C3E6A3-FCBF-1A4F-8F53-7544CEB7210C}" type="presOf" srcId="{3B1EA3CE-C42E-3949-A1FF-898C7ED10E2E}" destId="{64E7FF1A-2D0B-4348-A840-8114C5542B3C}" srcOrd="0" destOrd="0" presId="urn:microsoft.com/office/officeart/2005/8/layout/cycle2"/>
    <dgm:cxn modelId="{943D17A6-2519-AC4A-B54B-3CE3DCC22E6A}" type="presOf" srcId="{EA66A4C4-168A-AA48-BE84-1C816FC12510}" destId="{31C50BE4-522F-6843-870E-CDFF60A1A75B}" srcOrd="0" destOrd="0" presId="urn:microsoft.com/office/officeart/2005/8/layout/cycle2"/>
    <dgm:cxn modelId="{32DCB4AA-F534-AA4D-A9F1-79F978B0CB71}" srcId="{2B604D34-9DB2-1F4E-8BBB-DD1AEEBCD287}" destId="{9BA2FD6A-FDD9-EC42-8C23-0D39810AB80C}" srcOrd="2" destOrd="0" parTransId="{D6C5A067-E077-984B-BB97-B584D508C029}" sibTransId="{947D6140-B225-8444-9E60-E5D8E8D372C4}"/>
    <dgm:cxn modelId="{6EB325F3-8E9B-6944-94F3-6A93C7093DBA}" type="presOf" srcId="{07761303-364A-FB4B-9667-0BC96C188E9F}" destId="{545315C6-7BAC-4442-A6F3-1713C5E9370B}" srcOrd="0" destOrd="0" presId="urn:microsoft.com/office/officeart/2005/8/layout/cycle2"/>
    <dgm:cxn modelId="{1686A1F7-2E21-3147-A4DD-6CEDDB582DA1}" type="presOf" srcId="{B57376E8-A3C4-DE43-A33B-92AC86A32812}" destId="{11F27556-E023-CC4F-B3F9-93B4B0B51D18}" srcOrd="0" destOrd="0" presId="urn:microsoft.com/office/officeart/2005/8/layout/cycle2"/>
    <dgm:cxn modelId="{D9BBB2EE-40D9-C747-BECD-B4EB08FB1068}" type="presParOf" srcId="{23EBE15F-A704-3445-8ECE-2DCFD17CA575}" destId="{545315C6-7BAC-4442-A6F3-1713C5E9370B}" srcOrd="0" destOrd="0" presId="urn:microsoft.com/office/officeart/2005/8/layout/cycle2"/>
    <dgm:cxn modelId="{FC5C6F46-6861-D147-9BD3-4AB00472B878}" type="presParOf" srcId="{23EBE15F-A704-3445-8ECE-2DCFD17CA575}" destId="{D9A699B2-171B-2D48-BB20-077A16A0DD48}" srcOrd="1" destOrd="0" presId="urn:microsoft.com/office/officeart/2005/8/layout/cycle2"/>
    <dgm:cxn modelId="{31F6EAE8-6AC1-BB40-BDAD-E1CCD3AC27CE}" type="presParOf" srcId="{D9A699B2-171B-2D48-BB20-077A16A0DD48}" destId="{35F7C117-D51E-9F4F-A35B-5C88A62F32CE}" srcOrd="0" destOrd="0" presId="urn:microsoft.com/office/officeart/2005/8/layout/cycle2"/>
    <dgm:cxn modelId="{55A16A08-13F7-E44C-B4F7-367E2E6CD6E9}" type="presParOf" srcId="{23EBE15F-A704-3445-8ECE-2DCFD17CA575}" destId="{64E7FF1A-2D0B-4348-A840-8114C5542B3C}" srcOrd="2" destOrd="0" presId="urn:microsoft.com/office/officeart/2005/8/layout/cycle2"/>
    <dgm:cxn modelId="{69AD223C-DAA6-0948-BFFE-BA431E280BF7}" type="presParOf" srcId="{23EBE15F-A704-3445-8ECE-2DCFD17CA575}" destId="{98027B25-5AEB-0642-A4A3-49FE0B5FFB15}" srcOrd="3" destOrd="0" presId="urn:microsoft.com/office/officeart/2005/8/layout/cycle2"/>
    <dgm:cxn modelId="{0C8EDF8D-A0AA-524C-9EBB-571070B20F2D}" type="presParOf" srcId="{98027B25-5AEB-0642-A4A3-49FE0B5FFB15}" destId="{4D5AD16C-FAAC-2E4F-A9FF-F354CAAC1856}" srcOrd="0" destOrd="0" presId="urn:microsoft.com/office/officeart/2005/8/layout/cycle2"/>
    <dgm:cxn modelId="{68302EAB-DC58-C448-A8BA-9ACF2B69C1A4}" type="presParOf" srcId="{23EBE15F-A704-3445-8ECE-2DCFD17CA575}" destId="{394C8D63-E714-DC49-A5B2-2B15290726FA}" srcOrd="4" destOrd="0" presId="urn:microsoft.com/office/officeart/2005/8/layout/cycle2"/>
    <dgm:cxn modelId="{6699B61E-9FB4-A843-8D44-6C3AB1BD27F7}" type="presParOf" srcId="{23EBE15F-A704-3445-8ECE-2DCFD17CA575}" destId="{7726048D-2AA9-3F4F-B96C-30C3A452FA72}" srcOrd="5" destOrd="0" presId="urn:microsoft.com/office/officeart/2005/8/layout/cycle2"/>
    <dgm:cxn modelId="{0395EFC3-192D-AD4F-8AC4-8B0CE61957FB}" type="presParOf" srcId="{7726048D-2AA9-3F4F-B96C-30C3A452FA72}" destId="{B662406E-CB54-7C44-B5DD-17055E1F122C}" srcOrd="0" destOrd="0" presId="urn:microsoft.com/office/officeart/2005/8/layout/cycle2"/>
    <dgm:cxn modelId="{33C28ADD-E93D-D343-B3E4-F6DE066A11A2}" type="presParOf" srcId="{23EBE15F-A704-3445-8ECE-2DCFD17CA575}" destId="{11F27556-E023-CC4F-B3F9-93B4B0B51D18}" srcOrd="6" destOrd="0" presId="urn:microsoft.com/office/officeart/2005/8/layout/cycle2"/>
    <dgm:cxn modelId="{933A2528-79A4-9D4C-828A-58182B72091C}" type="presParOf" srcId="{23EBE15F-A704-3445-8ECE-2DCFD17CA575}" destId="{2FED58C2-DFB3-BB48-B350-A604E64B71CA}" srcOrd="7" destOrd="0" presId="urn:microsoft.com/office/officeart/2005/8/layout/cycle2"/>
    <dgm:cxn modelId="{A1476701-A288-764E-B593-DF2D226B5581}" type="presParOf" srcId="{2FED58C2-DFB3-BB48-B350-A604E64B71CA}" destId="{62550459-31CB-7E4A-A8F8-7D5F42E1C314}" srcOrd="0" destOrd="0" presId="urn:microsoft.com/office/officeart/2005/8/layout/cycle2"/>
    <dgm:cxn modelId="{A32139C8-339E-884D-926A-A9FD3FA1BFC4}" type="presParOf" srcId="{23EBE15F-A704-3445-8ECE-2DCFD17CA575}" destId="{58FB2462-6CCD-4F45-B756-EF98BBC4C6F9}" srcOrd="8" destOrd="0" presId="urn:microsoft.com/office/officeart/2005/8/layout/cycle2"/>
    <dgm:cxn modelId="{CA61F825-A328-D24D-8FF8-9E64C14BD425}" type="presParOf" srcId="{23EBE15F-A704-3445-8ECE-2DCFD17CA575}" destId="{98D1D175-C767-F141-AC5F-4299EB01A7E1}" srcOrd="9" destOrd="0" presId="urn:microsoft.com/office/officeart/2005/8/layout/cycle2"/>
    <dgm:cxn modelId="{F4AB1943-8DA1-B04A-ADAD-759699A991C2}" type="presParOf" srcId="{98D1D175-C767-F141-AC5F-4299EB01A7E1}" destId="{0ABE1D87-0CC0-5843-A2C1-DB938976CBB8}" srcOrd="0" destOrd="0" presId="urn:microsoft.com/office/officeart/2005/8/layout/cycle2"/>
    <dgm:cxn modelId="{AB36DB5C-5F13-4949-B86C-0ED39434372E}" type="presParOf" srcId="{23EBE15F-A704-3445-8ECE-2DCFD17CA575}" destId="{5F5AA472-5CEB-654A-B092-B270E755C63C}" srcOrd="10" destOrd="0" presId="urn:microsoft.com/office/officeart/2005/8/layout/cycle2"/>
    <dgm:cxn modelId="{0B6152EE-CE82-6647-9697-C9514421E04B}" type="presParOf" srcId="{23EBE15F-A704-3445-8ECE-2DCFD17CA575}" destId="{31C50BE4-522F-6843-870E-CDFF60A1A75B}" srcOrd="11" destOrd="0" presId="urn:microsoft.com/office/officeart/2005/8/layout/cycle2"/>
    <dgm:cxn modelId="{458CF3C1-57C0-5F4F-8610-52D14AC4220C}" type="presParOf" srcId="{31C50BE4-522F-6843-870E-CDFF60A1A75B}" destId="{366810AF-6CDD-9749-B169-A0D2A2FBB79E}" srcOrd="0" destOrd="0" presId="urn:microsoft.com/office/officeart/2005/8/layout/cycle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E73991C-50B2-42C2-BA67-BC85DA988055}" type="doc">
      <dgm:prSet loTypeId="urn:microsoft.com/office/officeart/2005/8/layout/vList2" loCatId="list" qsTypeId="urn:microsoft.com/office/officeart/2005/8/quickstyle/simple4" qsCatId="simple" csTypeId="urn:microsoft.com/office/officeart/2005/8/colors/colorful2" csCatId="colorful"/>
      <dgm:spPr/>
      <dgm:t>
        <a:bodyPr/>
        <a:lstStyle/>
        <a:p>
          <a:endParaRPr lang="en-US"/>
        </a:p>
      </dgm:t>
    </dgm:pt>
    <dgm:pt modelId="{3F7F0974-190D-4739-833F-0C993676455F}">
      <dgm:prSet/>
      <dgm:spPr/>
      <dgm:t>
        <a:bodyPr/>
        <a:lstStyle/>
        <a:p>
          <a:r>
            <a:rPr lang="en-US"/>
            <a:t>Machine learning Classification is a valid way to distinguish corpus text (using NLP)</a:t>
          </a:r>
        </a:p>
      </dgm:t>
    </dgm:pt>
    <dgm:pt modelId="{7DA6DC39-891B-4D13-ADDA-3E6E059BFD77}" type="parTrans" cxnId="{9212F077-6B3A-4D58-8370-ED61138C5805}">
      <dgm:prSet/>
      <dgm:spPr/>
      <dgm:t>
        <a:bodyPr/>
        <a:lstStyle/>
        <a:p>
          <a:endParaRPr lang="en-US"/>
        </a:p>
      </dgm:t>
    </dgm:pt>
    <dgm:pt modelId="{68952528-2CB1-4F9F-8C39-502DB9BE1776}" type="sibTrans" cxnId="{9212F077-6B3A-4D58-8370-ED61138C5805}">
      <dgm:prSet/>
      <dgm:spPr/>
      <dgm:t>
        <a:bodyPr/>
        <a:lstStyle/>
        <a:p>
          <a:endParaRPr lang="en-US"/>
        </a:p>
      </dgm:t>
    </dgm:pt>
    <dgm:pt modelId="{F2E619CD-EF7F-4DBC-AD94-AA0BC50F3E46}">
      <dgm:prSet/>
      <dgm:spPr/>
      <dgm:t>
        <a:bodyPr/>
        <a:lstStyle/>
        <a:p>
          <a:r>
            <a:rPr lang="en-US"/>
            <a:t>Logistic regression is a better model for the situation at hand for targeted messaging for CS hiring candidates</a:t>
          </a:r>
        </a:p>
      </dgm:t>
    </dgm:pt>
    <dgm:pt modelId="{4BFF399D-06AF-4B12-AEF9-EEBAD640C55C}" type="parTrans" cxnId="{DDDD1174-3FB5-45A5-9E79-2DBD65244B27}">
      <dgm:prSet/>
      <dgm:spPr/>
      <dgm:t>
        <a:bodyPr/>
        <a:lstStyle/>
        <a:p>
          <a:endParaRPr lang="en-US"/>
        </a:p>
      </dgm:t>
    </dgm:pt>
    <dgm:pt modelId="{D17E16F3-5DD8-4807-B3E1-88B5B7A96A9A}" type="sibTrans" cxnId="{DDDD1174-3FB5-45A5-9E79-2DBD65244B27}">
      <dgm:prSet/>
      <dgm:spPr/>
      <dgm:t>
        <a:bodyPr/>
        <a:lstStyle/>
        <a:p>
          <a:endParaRPr lang="en-US"/>
        </a:p>
      </dgm:t>
    </dgm:pt>
    <dgm:pt modelId="{3C944DD4-AC34-3144-9C87-E8311AA7A2CD}" type="pres">
      <dgm:prSet presAssocID="{DE73991C-50B2-42C2-BA67-BC85DA988055}" presName="linear" presStyleCnt="0">
        <dgm:presLayoutVars>
          <dgm:animLvl val="lvl"/>
          <dgm:resizeHandles val="exact"/>
        </dgm:presLayoutVars>
      </dgm:prSet>
      <dgm:spPr/>
    </dgm:pt>
    <dgm:pt modelId="{6308F71E-6F8E-CF4F-A929-C12A82D7203A}" type="pres">
      <dgm:prSet presAssocID="{3F7F0974-190D-4739-833F-0C993676455F}" presName="parentText" presStyleLbl="node1" presStyleIdx="0" presStyleCnt="2">
        <dgm:presLayoutVars>
          <dgm:chMax val="0"/>
          <dgm:bulletEnabled val="1"/>
        </dgm:presLayoutVars>
      </dgm:prSet>
      <dgm:spPr/>
    </dgm:pt>
    <dgm:pt modelId="{D2FDCEB3-A6DA-5B43-9733-5BF5EB7E7EE8}" type="pres">
      <dgm:prSet presAssocID="{68952528-2CB1-4F9F-8C39-502DB9BE1776}" presName="spacer" presStyleCnt="0"/>
      <dgm:spPr/>
    </dgm:pt>
    <dgm:pt modelId="{F6079D4C-5C31-3143-932E-D7E7C8DDF135}" type="pres">
      <dgm:prSet presAssocID="{F2E619CD-EF7F-4DBC-AD94-AA0BC50F3E46}" presName="parentText" presStyleLbl="node1" presStyleIdx="1" presStyleCnt="2">
        <dgm:presLayoutVars>
          <dgm:chMax val="0"/>
          <dgm:bulletEnabled val="1"/>
        </dgm:presLayoutVars>
      </dgm:prSet>
      <dgm:spPr/>
    </dgm:pt>
  </dgm:ptLst>
  <dgm:cxnLst>
    <dgm:cxn modelId="{DDDD1174-3FB5-45A5-9E79-2DBD65244B27}" srcId="{DE73991C-50B2-42C2-BA67-BC85DA988055}" destId="{F2E619CD-EF7F-4DBC-AD94-AA0BC50F3E46}" srcOrd="1" destOrd="0" parTransId="{4BFF399D-06AF-4B12-AEF9-EEBAD640C55C}" sibTransId="{D17E16F3-5DD8-4807-B3E1-88B5B7A96A9A}"/>
    <dgm:cxn modelId="{9212F077-6B3A-4D58-8370-ED61138C5805}" srcId="{DE73991C-50B2-42C2-BA67-BC85DA988055}" destId="{3F7F0974-190D-4739-833F-0C993676455F}" srcOrd="0" destOrd="0" parTransId="{7DA6DC39-891B-4D13-ADDA-3E6E059BFD77}" sibTransId="{68952528-2CB1-4F9F-8C39-502DB9BE1776}"/>
    <dgm:cxn modelId="{9130E8A7-56C3-9E4E-AA97-1BEA9B11A5A4}" type="presOf" srcId="{3F7F0974-190D-4739-833F-0C993676455F}" destId="{6308F71E-6F8E-CF4F-A929-C12A82D7203A}" srcOrd="0" destOrd="0" presId="urn:microsoft.com/office/officeart/2005/8/layout/vList2"/>
    <dgm:cxn modelId="{3BEF06F0-617B-B34B-B26F-BB699F5BE976}" type="presOf" srcId="{F2E619CD-EF7F-4DBC-AD94-AA0BC50F3E46}" destId="{F6079D4C-5C31-3143-932E-D7E7C8DDF135}" srcOrd="0" destOrd="0" presId="urn:microsoft.com/office/officeart/2005/8/layout/vList2"/>
    <dgm:cxn modelId="{A9758EF8-02C0-2342-8F86-62D468C4328E}" type="presOf" srcId="{DE73991C-50B2-42C2-BA67-BC85DA988055}" destId="{3C944DD4-AC34-3144-9C87-E8311AA7A2CD}" srcOrd="0" destOrd="0" presId="urn:microsoft.com/office/officeart/2005/8/layout/vList2"/>
    <dgm:cxn modelId="{6B29B2A0-AD42-F641-AFC1-E84B98644851}" type="presParOf" srcId="{3C944DD4-AC34-3144-9C87-E8311AA7A2CD}" destId="{6308F71E-6F8E-CF4F-A929-C12A82D7203A}" srcOrd="0" destOrd="0" presId="urn:microsoft.com/office/officeart/2005/8/layout/vList2"/>
    <dgm:cxn modelId="{35D6B874-4951-374F-BAE7-B285F158541D}" type="presParOf" srcId="{3C944DD4-AC34-3144-9C87-E8311AA7A2CD}" destId="{D2FDCEB3-A6DA-5B43-9733-5BF5EB7E7EE8}" srcOrd="1" destOrd="0" presId="urn:microsoft.com/office/officeart/2005/8/layout/vList2"/>
    <dgm:cxn modelId="{4CA8CA86-69A6-7143-904F-642FD429C694}" type="presParOf" srcId="{3C944DD4-AC34-3144-9C87-E8311AA7A2CD}" destId="{F6079D4C-5C31-3143-932E-D7E7C8DDF135}"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5315C6-7BAC-4442-A6F3-1713C5E9370B}">
      <dsp:nvSpPr>
        <dsp:cNvPr id="0" name=""/>
        <dsp:cNvSpPr/>
      </dsp:nvSpPr>
      <dsp:spPr>
        <a:xfrm>
          <a:off x="4111251" y="2252"/>
          <a:ext cx="1879271" cy="1496604"/>
        </a:xfrm>
        <a:prstGeom prst="ellipse">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1) Gather Data: </a:t>
          </a:r>
        </a:p>
        <a:p>
          <a:pPr marL="0" lvl="0" indent="0" algn="ctr" defTabSz="711200">
            <a:lnSpc>
              <a:spcPct val="90000"/>
            </a:lnSpc>
            <a:spcBef>
              <a:spcPct val="0"/>
            </a:spcBef>
            <a:spcAft>
              <a:spcPct val="35000"/>
            </a:spcAft>
            <a:buNone/>
          </a:pPr>
          <a:r>
            <a:rPr lang="en-US" sz="1600" kern="1200" dirty="0"/>
            <a:t>Web Scraping</a:t>
          </a:r>
        </a:p>
      </dsp:txBody>
      <dsp:txXfrm>
        <a:off x="4386464" y="221425"/>
        <a:ext cx="1328845" cy="1058258"/>
      </dsp:txXfrm>
    </dsp:sp>
    <dsp:sp modelId="{D9A699B2-171B-2D48-BB20-077A16A0DD48}">
      <dsp:nvSpPr>
        <dsp:cNvPr id="0" name=""/>
        <dsp:cNvSpPr/>
      </dsp:nvSpPr>
      <dsp:spPr>
        <a:xfrm rot="1800000">
          <a:off x="5891475" y="1062113"/>
          <a:ext cx="272961" cy="505104"/>
        </a:xfrm>
        <a:prstGeom prst="rightArrow">
          <a:avLst>
            <a:gd name="adj1" fmla="val 60000"/>
            <a:gd name="adj2" fmla="val 50000"/>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5896960" y="1142662"/>
        <a:ext cx="191073" cy="303062"/>
      </dsp:txXfrm>
    </dsp:sp>
    <dsp:sp modelId="{64E7FF1A-2D0B-4348-A840-8114C5542B3C}">
      <dsp:nvSpPr>
        <dsp:cNvPr id="0" name=""/>
        <dsp:cNvSpPr/>
      </dsp:nvSpPr>
      <dsp:spPr>
        <a:xfrm>
          <a:off x="6098065" y="1124955"/>
          <a:ext cx="1794803" cy="1496604"/>
        </a:xfrm>
        <a:prstGeom prst="ellipse">
          <a:avLst/>
        </a:prstGeom>
        <a:solidFill>
          <a:schemeClr val="accent2">
            <a:hueOff val="-2070378"/>
            <a:satOff val="9172"/>
            <a:lumOff val="-3373"/>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2) Data Cleaning and Processing</a:t>
          </a:r>
        </a:p>
      </dsp:txBody>
      <dsp:txXfrm>
        <a:off x="6360908" y="1344128"/>
        <a:ext cx="1269117" cy="1058258"/>
      </dsp:txXfrm>
    </dsp:sp>
    <dsp:sp modelId="{98027B25-5AEB-0642-A4A3-49FE0B5FFB15}">
      <dsp:nvSpPr>
        <dsp:cNvPr id="0" name=""/>
        <dsp:cNvSpPr/>
      </dsp:nvSpPr>
      <dsp:spPr>
        <a:xfrm rot="5400000">
          <a:off x="6797034" y="2732177"/>
          <a:ext cx="396865" cy="505104"/>
        </a:xfrm>
        <a:prstGeom prst="rightArrow">
          <a:avLst>
            <a:gd name="adj1" fmla="val 60000"/>
            <a:gd name="adj2" fmla="val 50000"/>
          </a:avLst>
        </a:prstGeom>
        <a:solidFill>
          <a:schemeClr val="accent2">
            <a:hueOff val="-2070378"/>
            <a:satOff val="9172"/>
            <a:lumOff val="-3373"/>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6856564" y="2773669"/>
        <a:ext cx="277806" cy="303062"/>
      </dsp:txXfrm>
    </dsp:sp>
    <dsp:sp modelId="{394C8D63-E714-DC49-A5B2-2B15290726FA}">
      <dsp:nvSpPr>
        <dsp:cNvPr id="0" name=""/>
        <dsp:cNvSpPr/>
      </dsp:nvSpPr>
      <dsp:spPr>
        <a:xfrm>
          <a:off x="6020196" y="3370362"/>
          <a:ext cx="1950539" cy="1496604"/>
        </a:xfrm>
        <a:prstGeom prst="ellipse">
          <a:avLst/>
        </a:prstGeom>
        <a:solidFill>
          <a:schemeClr val="accent2">
            <a:hueOff val="-4140755"/>
            <a:satOff val="18344"/>
            <a:lumOff val="-6746"/>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3) Exploratory Data Analysis (EDA)</a:t>
          </a:r>
        </a:p>
      </dsp:txBody>
      <dsp:txXfrm>
        <a:off x="6305846" y="3589535"/>
        <a:ext cx="1379239" cy="1058258"/>
      </dsp:txXfrm>
    </dsp:sp>
    <dsp:sp modelId="{7726048D-2AA9-3F4F-B96C-30C3A452FA72}">
      <dsp:nvSpPr>
        <dsp:cNvPr id="0" name=""/>
        <dsp:cNvSpPr/>
      </dsp:nvSpPr>
      <dsp:spPr>
        <a:xfrm rot="9000000">
          <a:off x="5840010" y="4449200"/>
          <a:ext cx="291037" cy="505104"/>
        </a:xfrm>
        <a:prstGeom prst="rightArrow">
          <a:avLst>
            <a:gd name="adj1" fmla="val 60000"/>
            <a:gd name="adj2" fmla="val 50000"/>
          </a:avLst>
        </a:prstGeom>
        <a:solidFill>
          <a:schemeClr val="accent2">
            <a:hueOff val="-4140755"/>
            <a:satOff val="18344"/>
            <a:lumOff val="-6746"/>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10800000">
        <a:off x="5921472" y="4528393"/>
        <a:ext cx="203726" cy="303062"/>
      </dsp:txXfrm>
    </dsp:sp>
    <dsp:sp modelId="{11F27556-E023-CC4F-B3F9-93B4B0B51D18}">
      <dsp:nvSpPr>
        <dsp:cNvPr id="0" name=""/>
        <dsp:cNvSpPr/>
      </dsp:nvSpPr>
      <dsp:spPr>
        <a:xfrm>
          <a:off x="4236225" y="4493065"/>
          <a:ext cx="1629323" cy="1496604"/>
        </a:xfrm>
        <a:prstGeom prst="ellipse">
          <a:avLst/>
        </a:prstGeom>
        <a:solidFill>
          <a:schemeClr val="accent2">
            <a:hueOff val="-6211133"/>
            <a:satOff val="27515"/>
            <a:lumOff val="-10118"/>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4) Building ML Classification models</a:t>
          </a:r>
        </a:p>
      </dsp:txBody>
      <dsp:txXfrm>
        <a:off x="4474834" y="4712238"/>
        <a:ext cx="1152105" cy="1058258"/>
      </dsp:txXfrm>
    </dsp:sp>
    <dsp:sp modelId="{2FED58C2-DFB3-BB48-B350-A604E64B71CA}">
      <dsp:nvSpPr>
        <dsp:cNvPr id="0" name=""/>
        <dsp:cNvSpPr/>
      </dsp:nvSpPr>
      <dsp:spPr>
        <a:xfrm rot="12600000">
          <a:off x="3999211" y="4462470"/>
          <a:ext cx="280037" cy="505104"/>
        </a:xfrm>
        <a:prstGeom prst="rightArrow">
          <a:avLst>
            <a:gd name="adj1" fmla="val 60000"/>
            <a:gd name="adj2" fmla="val 50000"/>
          </a:avLst>
        </a:prstGeom>
        <a:solidFill>
          <a:schemeClr val="accent2">
            <a:hueOff val="-6211133"/>
            <a:satOff val="27515"/>
            <a:lumOff val="-10118"/>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rot="10800000">
        <a:off x="4077594" y="4584494"/>
        <a:ext cx="196026" cy="303062"/>
      </dsp:txXfrm>
    </dsp:sp>
    <dsp:sp modelId="{58FB2462-6CCD-4F45-B756-EF98BBC4C6F9}">
      <dsp:nvSpPr>
        <dsp:cNvPr id="0" name=""/>
        <dsp:cNvSpPr/>
      </dsp:nvSpPr>
      <dsp:spPr>
        <a:xfrm>
          <a:off x="2095097" y="3370362"/>
          <a:ext cx="2022421" cy="1496604"/>
        </a:xfrm>
        <a:prstGeom prst="ellipse">
          <a:avLst/>
        </a:prstGeom>
        <a:solidFill>
          <a:schemeClr val="accent2">
            <a:hueOff val="-8281511"/>
            <a:satOff val="36687"/>
            <a:lumOff val="-13491"/>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5) Evaluating our Models</a:t>
          </a:r>
        </a:p>
      </dsp:txBody>
      <dsp:txXfrm>
        <a:off x="2391274" y="3589535"/>
        <a:ext cx="1430067" cy="1058258"/>
      </dsp:txXfrm>
    </dsp:sp>
    <dsp:sp modelId="{98D1D175-C767-F141-AC5F-4299EB01A7E1}">
      <dsp:nvSpPr>
        <dsp:cNvPr id="0" name=""/>
        <dsp:cNvSpPr/>
      </dsp:nvSpPr>
      <dsp:spPr>
        <a:xfrm rot="16200000">
          <a:off x="2907875" y="2754641"/>
          <a:ext cx="396865" cy="505104"/>
        </a:xfrm>
        <a:prstGeom prst="rightArrow">
          <a:avLst>
            <a:gd name="adj1" fmla="val 60000"/>
            <a:gd name="adj2" fmla="val 50000"/>
          </a:avLst>
        </a:prstGeom>
        <a:solidFill>
          <a:schemeClr val="accent2">
            <a:hueOff val="-8281511"/>
            <a:satOff val="36687"/>
            <a:lumOff val="-13491"/>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2967405" y="2915192"/>
        <a:ext cx="277806" cy="303062"/>
      </dsp:txXfrm>
    </dsp:sp>
    <dsp:sp modelId="{5F5AA472-5CEB-654A-B092-B270E755C63C}">
      <dsp:nvSpPr>
        <dsp:cNvPr id="0" name=""/>
        <dsp:cNvSpPr/>
      </dsp:nvSpPr>
      <dsp:spPr>
        <a:xfrm>
          <a:off x="2160431" y="1124955"/>
          <a:ext cx="1891753" cy="1496604"/>
        </a:xfrm>
        <a:prstGeom prst="ellipse">
          <a:avLst/>
        </a:prstGeom>
        <a:solidFill>
          <a:schemeClr val="accent2">
            <a:hueOff val="-10351888"/>
            <a:satOff val="45859"/>
            <a:lumOff val="-16864"/>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kern="1200" dirty="0"/>
            <a:t>6) Making Conclusions about our Findings</a:t>
          </a:r>
        </a:p>
      </dsp:txBody>
      <dsp:txXfrm>
        <a:off x="2437472" y="1344128"/>
        <a:ext cx="1337671" cy="1058258"/>
      </dsp:txXfrm>
    </dsp:sp>
    <dsp:sp modelId="{31C50BE4-522F-6843-870E-CDFF60A1A75B}">
      <dsp:nvSpPr>
        <dsp:cNvPr id="0" name=""/>
        <dsp:cNvSpPr/>
      </dsp:nvSpPr>
      <dsp:spPr>
        <a:xfrm rot="19800000">
          <a:off x="3945500" y="1062036"/>
          <a:ext cx="256902" cy="505104"/>
        </a:xfrm>
        <a:prstGeom prst="rightArrow">
          <a:avLst>
            <a:gd name="adj1" fmla="val 60000"/>
            <a:gd name="adj2" fmla="val 50000"/>
          </a:avLst>
        </a:prstGeom>
        <a:solidFill>
          <a:schemeClr val="accent2">
            <a:hueOff val="-10351888"/>
            <a:satOff val="45859"/>
            <a:lumOff val="-16864"/>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577850">
            <a:lnSpc>
              <a:spcPct val="90000"/>
            </a:lnSpc>
            <a:spcBef>
              <a:spcPct val="0"/>
            </a:spcBef>
            <a:spcAft>
              <a:spcPct val="35000"/>
            </a:spcAft>
            <a:buNone/>
          </a:pPr>
          <a:endParaRPr lang="en-US" sz="1300" kern="1200"/>
        </a:p>
      </dsp:txBody>
      <dsp:txXfrm>
        <a:off x="3950663" y="1182325"/>
        <a:ext cx="179831" cy="30306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308F71E-6F8E-CF4F-A929-C12A82D7203A}">
      <dsp:nvSpPr>
        <dsp:cNvPr id="0" name=""/>
        <dsp:cNvSpPr/>
      </dsp:nvSpPr>
      <dsp:spPr>
        <a:xfrm>
          <a:off x="0" y="176899"/>
          <a:ext cx="5607050" cy="2239380"/>
        </a:xfrm>
        <a:prstGeom prst="roundRect">
          <a:avLst/>
        </a:prstGeom>
        <a:gradFill rotWithShape="0">
          <a:gsLst>
            <a:gs pos="0">
              <a:schemeClr val="accent2">
                <a:hueOff val="0"/>
                <a:satOff val="0"/>
                <a:lumOff val="0"/>
                <a:alphaOff val="0"/>
                <a:tint val="97000"/>
                <a:satMod val="100000"/>
                <a:lumMod val="102000"/>
              </a:schemeClr>
            </a:gs>
            <a:gs pos="50000">
              <a:schemeClr val="accent2">
                <a:hueOff val="0"/>
                <a:satOff val="0"/>
                <a:lumOff val="0"/>
                <a:alphaOff val="0"/>
                <a:shade val="100000"/>
                <a:satMod val="103000"/>
                <a:lumMod val="100000"/>
              </a:schemeClr>
            </a:gs>
            <a:gs pos="100000">
              <a:schemeClr val="accent2">
                <a:hueOff val="0"/>
                <a:satOff val="0"/>
                <a:lumOff val="0"/>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a:t>Machine learning Classification is a valid way to distinguish corpus text (using NLP)</a:t>
          </a:r>
        </a:p>
      </dsp:txBody>
      <dsp:txXfrm>
        <a:off x="109318" y="286217"/>
        <a:ext cx="5388414" cy="2020744"/>
      </dsp:txXfrm>
    </dsp:sp>
    <dsp:sp modelId="{F6079D4C-5C31-3143-932E-D7E7C8DDF135}">
      <dsp:nvSpPr>
        <dsp:cNvPr id="0" name=""/>
        <dsp:cNvSpPr/>
      </dsp:nvSpPr>
      <dsp:spPr>
        <a:xfrm>
          <a:off x="0" y="2511319"/>
          <a:ext cx="5607050" cy="2239380"/>
        </a:xfrm>
        <a:prstGeom prst="roundRect">
          <a:avLst/>
        </a:prstGeom>
        <a:gradFill rotWithShape="0">
          <a:gsLst>
            <a:gs pos="0">
              <a:schemeClr val="accent2">
                <a:hueOff val="-10351888"/>
                <a:satOff val="45859"/>
                <a:lumOff val="-16864"/>
                <a:alphaOff val="0"/>
                <a:tint val="97000"/>
                <a:satMod val="100000"/>
                <a:lumMod val="102000"/>
              </a:schemeClr>
            </a:gs>
            <a:gs pos="50000">
              <a:schemeClr val="accent2">
                <a:hueOff val="-10351888"/>
                <a:satOff val="45859"/>
                <a:lumOff val="-16864"/>
                <a:alphaOff val="0"/>
                <a:shade val="100000"/>
                <a:satMod val="103000"/>
                <a:lumMod val="100000"/>
              </a:schemeClr>
            </a:gs>
            <a:gs pos="100000">
              <a:schemeClr val="accent2">
                <a:hueOff val="-10351888"/>
                <a:satOff val="45859"/>
                <a:lumOff val="-16864"/>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l" defTabSz="1466850">
            <a:lnSpc>
              <a:spcPct val="90000"/>
            </a:lnSpc>
            <a:spcBef>
              <a:spcPct val="0"/>
            </a:spcBef>
            <a:spcAft>
              <a:spcPct val="35000"/>
            </a:spcAft>
            <a:buNone/>
          </a:pPr>
          <a:r>
            <a:rPr lang="en-US" sz="3300" kern="1200"/>
            <a:t>Logistic regression is a better model for the situation at hand for targeted messaging for CS hiring candidates</a:t>
          </a:r>
        </a:p>
      </dsp:txBody>
      <dsp:txXfrm>
        <a:off x="109318" y="2620637"/>
        <a:ext cx="5388414" cy="2020744"/>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11/22/21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43331475"/>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967618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11/22/21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519855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11/22/21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160923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48A87A34-81AB-432B-8DAE-1953F412C126}" type="datetimeFigureOut">
              <a:rPr lang="en-US" smtClean="0"/>
              <a:t>11/22/21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152884013"/>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48A87A34-81AB-432B-8DAE-1953F412C126}" type="datetimeFigureOut">
              <a:rPr lang="en-US" smtClean="0"/>
              <a:t>11/22/21</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7281778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48A87A34-81AB-432B-8DAE-1953F412C126}" type="datetimeFigureOut">
              <a:rPr lang="en-US" smtClean="0"/>
              <a:pPr/>
              <a:t>11/22/21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3707150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11/22/21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849031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11/22/21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31560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48A87A34-81AB-432B-8DAE-1953F412C126}" type="datetimeFigureOut">
              <a:rPr lang="en-US" smtClean="0"/>
              <a:t>11/22/21</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568145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48A87A34-81AB-432B-8DAE-1953F412C126}" type="datetimeFigureOut">
              <a:rPr lang="en-US" smtClean="0"/>
              <a:t>11/22/21</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6216662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48A87A34-81AB-432B-8DAE-1953F412C126}" type="datetimeFigureOut">
              <a:rPr lang="en-US" smtClean="0"/>
              <a:pPr/>
              <a:t>11/22/21</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198347732"/>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6338B-9622-004B-B1CB-0050598DE1C6}"/>
              </a:ext>
            </a:extLst>
          </p:cNvPr>
          <p:cNvSpPr>
            <a:spLocks noGrp="1"/>
          </p:cNvSpPr>
          <p:nvPr>
            <p:ph type="ctrTitle"/>
          </p:nvPr>
        </p:nvSpPr>
        <p:spPr/>
        <p:txBody>
          <a:bodyPr/>
          <a:lstStyle/>
          <a:p>
            <a:r>
              <a:rPr lang="en-US" dirty="0"/>
              <a:t>Reddit web scraping Classification</a:t>
            </a:r>
          </a:p>
        </p:txBody>
      </p:sp>
      <p:sp>
        <p:nvSpPr>
          <p:cNvPr id="3" name="Subtitle 2">
            <a:extLst>
              <a:ext uri="{FF2B5EF4-FFF2-40B4-BE49-F238E27FC236}">
                <a16:creationId xmlns:a16="http://schemas.microsoft.com/office/drawing/2014/main" id="{4D0381CD-B31E-814F-9659-47780A9F31F9}"/>
              </a:ext>
            </a:extLst>
          </p:cNvPr>
          <p:cNvSpPr>
            <a:spLocks noGrp="1"/>
          </p:cNvSpPr>
          <p:nvPr>
            <p:ph type="subTitle" idx="1"/>
          </p:nvPr>
        </p:nvSpPr>
        <p:spPr/>
        <p:txBody>
          <a:bodyPr>
            <a:normAutofit/>
          </a:bodyPr>
          <a:lstStyle/>
          <a:p>
            <a:r>
              <a:rPr lang="en-US" sz="2400" dirty="0"/>
              <a:t>Prepared for AMA Recruiting </a:t>
            </a:r>
          </a:p>
        </p:txBody>
      </p:sp>
    </p:spTree>
    <p:extLst>
      <p:ext uri="{BB962C8B-B14F-4D97-AF65-F5344CB8AC3E}">
        <p14:creationId xmlns:p14="http://schemas.microsoft.com/office/powerpoint/2010/main" val="26639759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203EA6-5848-3A4D-B3D1-F2C38869EC61}"/>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chorCtr="1">
            <a:normAutofit/>
          </a:bodyPr>
          <a:lstStyle/>
          <a:p>
            <a:r>
              <a:rPr lang="en-US" sz="2400" dirty="0">
                <a:solidFill>
                  <a:schemeClr val="bg1"/>
                </a:solidFill>
              </a:rPr>
              <a:t>Exploring top TRIGRAMS: Personal finance</a:t>
            </a:r>
          </a:p>
        </p:txBody>
      </p:sp>
      <p:sp>
        <p:nvSpPr>
          <p:cNvPr id="8" name="Content Placeholder 2">
            <a:extLst>
              <a:ext uri="{FF2B5EF4-FFF2-40B4-BE49-F238E27FC236}">
                <a16:creationId xmlns:a16="http://schemas.microsoft.com/office/drawing/2014/main" id="{D7CBAD1A-6416-314C-970C-B3152A6ADC68}"/>
              </a:ext>
            </a:extLst>
          </p:cNvPr>
          <p:cNvSpPr txBox="1">
            <a:spLocks/>
          </p:cNvSpPr>
          <p:nvPr/>
        </p:nvSpPr>
        <p:spPr>
          <a:xfrm>
            <a:off x="643468" y="2638044"/>
            <a:ext cx="3363974" cy="341562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solidFill>
                  <a:schemeClr val="bg1"/>
                </a:solidFill>
              </a:rPr>
              <a:t>We notice certain differentiating factors like “credit,” “money,” “account,”  which are good indicator words for the type of words in this subreddit.</a:t>
            </a:r>
          </a:p>
        </p:txBody>
      </p:sp>
      <p:pic>
        <p:nvPicPr>
          <p:cNvPr id="6" name="Content Placeholder 5" descr="Chart, bar chart&#10;&#10;Description automatically generated">
            <a:extLst>
              <a:ext uri="{FF2B5EF4-FFF2-40B4-BE49-F238E27FC236}">
                <a16:creationId xmlns:a16="http://schemas.microsoft.com/office/drawing/2014/main" id="{C5FA3D6B-D301-C04B-9C9C-6E6C1078955D}"/>
              </a:ext>
            </a:extLst>
          </p:cNvPr>
          <p:cNvPicPr>
            <a:picLocks noGrp="1" noChangeAspect="1"/>
          </p:cNvPicPr>
          <p:nvPr>
            <p:ph idx="1"/>
          </p:nvPr>
        </p:nvPicPr>
        <p:blipFill>
          <a:blip r:embed="rId2"/>
          <a:stretch>
            <a:fillRect/>
          </a:stretch>
        </p:blipFill>
        <p:spPr>
          <a:xfrm>
            <a:off x="4650908" y="1599406"/>
            <a:ext cx="7318374" cy="3659187"/>
          </a:xfrm>
        </p:spPr>
      </p:pic>
    </p:spTree>
    <p:extLst>
      <p:ext uri="{BB962C8B-B14F-4D97-AF65-F5344CB8AC3E}">
        <p14:creationId xmlns:p14="http://schemas.microsoft.com/office/powerpoint/2010/main" val="17311038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203EA6-5848-3A4D-B3D1-F2C38869EC61}"/>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chorCtr="1">
            <a:normAutofit/>
          </a:bodyPr>
          <a:lstStyle/>
          <a:p>
            <a:r>
              <a:rPr lang="en-US" sz="2400" dirty="0">
                <a:solidFill>
                  <a:schemeClr val="bg1"/>
                </a:solidFill>
              </a:rPr>
              <a:t>MODELING: K NEAREST NEIGHBORS</a:t>
            </a:r>
          </a:p>
        </p:txBody>
      </p:sp>
      <p:sp>
        <p:nvSpPr>
          <p:cNvPr id="8" name="Content Placeholder 2">
            <a:extLst>
              <a:ext uri="{FF2B5EF4-FFF2-40B4-BE49-F238E27FC236}">
                <a16:creationId xmlns:a16="http://schemas.microsoft.com/office/drawing/2014/main" id="{D7CBAD1A-6416-314C-970C-B3152A6ADC68}"/>
              </a:ext>
            </a:extLst>
          </p:cNvPr>
          <p:cNvSpPr txBox="1">
            <a:spLocks/>
          </p:cNvSpPr>
          <p:nvPr/>
        </p:nvSpPr>
        <p:spPr>
          <a:xfrm>
            <a:off x="643468" y="2638044"/>
            <a:ext cx="3363974" cy="341562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endParaRPr lang="en-US" dirty="0">
              <a:solidFill>
                <a:schemeClr val="bg1"/>
              </a:solidFill>
            </a:endParaRPr>
          </a:p>
        </p:txBody>
      </p:sp>
      <p:pic>
        <p:nvPicPr>
          <p:cNvPr id="4098" name="Picture 2" descr="K Nearest Neighbor | KNN Algorithm | KNN in Python &amp;amp; R">
            <a:extLst>
              <a:ext uri="{FF2B5EF4-FFF2-40B4-BE49-F238E27FC236}">
                <a16:creationId xmlns:a16="http://schemas.microsoft.com/office/drawing/2014/main" id="{6187F180-E1FC-2B4B-B8C1-3F56B4D29F0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41964" y="1365429"/>
            <a:ext cx="5191788" cy="4688237"/>
          </a:xfrm>
          <a:prstGeom prst="rect">
            <a:avLst/>
          </a:prstGeom>
          <a:noFill/>
          <a:extLst>
            <a:ext uri="{909E8E84-426E-40DD-AFC4-6F175D3DCCD1}">
              <a14:hiddenFill xmlns:a14="http://schemas.microsoft.com/office/drawing/2010/main">
                <a:solidFill>
                  <a:srgbClr val="FFFFFF"/>
                </a:solidFill>
              </a14:hiddenFill>
            </a:ext>
          </a:extLst>
        </p:spPr>
      </p:pic>
      <p:sp>
        <p:nvSpPr>
          <p:cNvPr id="9" name="Content Placeholder 2">
            <a:extLst>
              <a:ext uri="{FF2B5EF4-FFF2-40B4-BE49-F238E27FC236}">
                <a16:creationId xmlns:a16="http://schemas.microsoft.com/office/drawing/2014/main" id="{198F3F57-7A78-1044-9CB4-65913D9CF5BB}"/>
              </a:ext>
            </a:extLst>
          </p:cNvPr>
          <p:cNvSpPr txBox="1">
            <a:spLocks/>
          </p:cNvSpPr>
          <p:nvPr/>
        </p:nvSpPr>
        <p:spPr>
          <a:xfrm>
            <a:off x="795868" y="2790444"/>
            <a:ext cx="3363974" cy="341562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solidFill>
                  <a:schemeClr val="bg1"/>
                </a:solidFill>
              </a:rPr>
              <a:t>Classification between K Nearest Neighbors involves using predicting classification based on the classification of certain number of neighbors</a:t>
            </a:r>
          </a:p>
        </p:txBody>
      </p:sp>
    </p:spTree>
    <p:extLst>
      <p:ext uri="{BB962C8B-B14F-4D97-AF65-F5344CB8AC3E}">
        <p14:creationId xmlns:p14="http://schemas.microsoft.com/office/powerpoint/2010/main" val="24692951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203EA6-5848-3A4D-B3D1-F2C38869EC61}"/>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chorCtr="1">
            <a:normAutofit/>
          </a:bodyPr>
          <a:lstStyle/>
          <a:p>
            <a:r>
              <a:rPr lang="en-US" sz="2400" dirty="0">
                <a:solidFill>
                  <a:schemeClr val="bg1"/>
                </a:solidFill>
              </a:rPr>
              <a:t>MODELING: logistic regression</a:t>
            </a:r>
          </a:p>
        </p:txBody>
      </p:sp>
      <p:sp>
        <p:nvSpPr>
          <p:cNvPr id="8" name="Content Placeholder 2">
            <a:extLst>
              <a:ext uri="{FF2B5EF4-FFF2-40B4-BE49-F238E27FC236}">
                <a16:creationId xmlns:a16="http://schemas.microsoft.com/office/drawing/2014/main" id="{D7CBAD1A-6416-314C-970C-B3152A6ADC68}"/>
              </a:ext>
            </a:extLst>
          </p:cNvPr>
          <p:cNvSpPr txBox="1">
            <a:spLocks/>
          </p:cNvSpPr>
          <p:nvPr/>
        </p:nvSpPr>
        <p:spPr>
          <a:xfrm>
            <a:off x="643468" y="2638044"/>
            <a:ext cx="3363974" cy="341562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endParaRPr lang="en-US" dirty="0">
              <a:solidFill>
                <a:schemeClr val="bg1"/>
              </a:solidFill>
            </a:endParaRPr>
          </a:p>
        </p:txBody>
      </p:sp>
      <p:sp>
        <p:nvSpPr>
          <p:cNvPr id="9" name="Content Placeholder 2">
            <a:extLst>
              <a:ext uri="{FF2B5EF4-FFF2-40B4-BE49-F238E27FC236}">
                <a16:creationId xmlns:a16="http://schemas.microsoft.com/office/drawing/2014/main" id="{198F3F57-7A78-1044-9CB4-65913D9CF5BB}"/>
              </a:ext>
            </a:extLst>
          </p:cNvPr>
          <p:cNvSpPr txBox="1">
            <a:spLocks/>
          </p:cNvSpPr>
          <p:nvPr/>
        </p:nvSpPr>
        <p:spPr>
          <a:xfrm>
            <a:off x="795868" y="2790444"/>
            <a:ext cx="3363974" cy="341562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solidFill>
                  <a:schemeClr val="bg1"/>
                </a:solidFill>
              </a:rPr>
              <a:t>Binary Classification between two categories performed by using a logistic model that separates predictions into “1” or “0” based on feature parameters</a:t>
            </a:r>
          </a:p>
        </p:txBody>
      </p:sp>
      <p:pic>
        <p:nvPicPr>
          <p:cNvPr id="6146" name="Picture 2" descr="Logistic Regression">
            <a:extLst>
              <a:ext uri="{FF2B5EF4-FFF2-40B4-BE49-F238E27FC236}">
                <a16:creationId xmlns:a16="http://schemas.microsoft.com/office/drawing/2014/main" id="{7EA7CBF8-E268-EF43-95FF-BFCE876C11D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40299" y="1507489"/>
            <a:ext cx="7251700" cy="3886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205242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EA2C7E9-0FCC-F044-A31E-849B7EC875CA}"/>
              </a:ext>
            </a:extLst>
          </p:cNvPr>
          <p:cNvSpPr>
            <a:spLocks noGrp="1"/>
          </p:cNvSpPr>
          <p:nvPr>
            <p:ph type="title"/>
          </p:nvPr>
        </p:nvSpPr>
        <p:spPr>
          <a:xfrm>
            <a:off x="2231135" y="624723"/>
            <a:ext cx="7729728" cy="1188720"/>
          </a:xfrm>
        </p:spPr>
        <p:txBody>
          <a:bodyPr>
            <a:normAutofit/>
          </a:bodyPr>
          <a:lstStyle/>
          <a:p>
            <a:r>
              <a:rPr lang="en-US" dirty="0"/>
              <a:t>Classification model optimization and hyperparameter tuning</a:t>
            </a:r>
          </a:p>
        </p:txBody>
      </p:sp>
      <p:graphicFrame>
        <p:nvGraphicFramePr>
          <p:cNvPr id="23" name="Content Placeholder 6">
            <a:extLst>
              <a:ext uri="{FF2B5EF4-FFF2-40B4-BE49-F238E27FC236}">
                <a16:creationId xmlns:a16="http://schemas.microsoft.com/office/drawing/2014/main" id="{C4F8CF66-C649-AA46-8FB0-A64051A35503}"/>
              </a:ext>
            </a:extLst>
          </p:cNvPr>
          <p:cNvGraphicFramePr>
            <a:graphicFrameLocks noGrp="1"/>
          </p:cNvGraphicFramePr>
          <p:nvPr>
            <p:ph idx="1"/>
            <p:extLst>
              <p:ext uri="{D42A27DB-BD31-4B8C-83A1-F6EECF244321}">
                <p14:modId xmlns:p14="http://schemas.microsoft.com/office/powerpoint/2010/main" val="3742697208"/>
              </p:ext>
            </p:extLst>
          </p:nvPr>
        </p:nvGraphicFramePr>
        <p:xfrm>
          <a:off x="313086" y="1798086"/>
          <a:ext cx="9647777" cy="4825005"/>
        </p:xfrm>
        <a:graphic>
          <a:graphicData uri="http://schemas.openxmlformats.org/drawingml/2006/table">
            <a:tbl>
              <a:tblPr>
                <a:tableStyleId>{5202B0CA-FC54-4496-8BCA-5EF66A818D29}</a:tableStyleId>
              </a:tblPr>
              <a:tblGrid>
                <a:gridCol w="1775889">
                  <a:extLst>
                    <a:ext uri="{9D8B030D-6E8A-4147-A177-3AD203B41FA5}">
                      <a16:colId xmlns:a16="http://schemas.microsoft.com/office/drawing/2014/main" val="425826890"/>
                    </a:ext>
                  </a:extLst>
                </a:gridCol>
                <a:gridCol w="2791760">
                  <a:extLst>
                    <a:ext uri="{9D8B030D-6E8A-4147-A177-3AD203B41FA5}">
                      <a16:colId xmlns:a16="http://schemas.microsoft.com/office/drawing/2014/main" val="1562476320"/>
                    </a:ext>
                  </a:extLst>
                </a:gridCol>
                <a:gridCol w="721061">
                  <a:extLst>
                    <a:ext uri="{9D8B030D-6E8A-4147-A177-3AD203B41FA5}">
                      <a16:colId xmlns:a16="http://schemas.microsoft.com/office/drawing/2014/main" val="483554902"/>
                    </a:ext>
                  </a:extLst>
                </a:gridCol>
                <a:gridCol w="721061">
                  <a:extLst>
                    <a:ext uri="{9D8B030D-6E8A-4147-A177-3AD203B41FA5}">
                      <a16:colId xmlns:a16="http://schemas.microsoft.com/office/drawing/2014/main" val="2471651576"/>
                    </a:ext>
                  </a:extLst>
                </a:gridCol>
                <a:gridCol w="3638006">
                  <a:extLst>
                    <a:ext uri="{9D8B030D-6E8A-4147-A177-3AD203B41FA5}">
                      <a16:colId xmlns:a16="http://schemas.microsoft.com/office/drawing/2014/main" val="1195004714"/>
                    </a:ext>
                  </a:extLst>
                </a:gridCol>
              </a:tblGrid>
              <a:tr h="975822">
                <a:tc>
                  <a:txBody>
                    <a:bodyPr/>
                    <a:lstStyle/>
                    <a:p>
                      <a:pPr rtl="0" fontAlgn="b"/>
                      <a:r>
                        <a:rPr lang="en-US" sz="1200" b="1" dirty="0">
                          <a:effectLst/>
                        </a:rPr>
                        <a:t>LOGISTIC REGRESSION</a:t>
                      </a:r>
                      <a:endParaRPr lang="en-US" sz="1200" b="1" dirty="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dirty="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dirty="0">
                        <a:effectLst/>
                        <a:latin typeface="Arial" panose="020B0604020202020204" pitchFamily="34" charset="0"/>
                        <a:cs typeface="Arial" panose="020B0604020202020204" pitchFamily="34" charset="0"/>
                      </a:endParaRPr>
                    </a:p>
                  </a:txBody>
                  <a:tcPr marL="20433" marR="20433" marT="13621" marB="13621" anchor="b"/>
                </a:tc>
                <a:extLst>
                  <a:ext uri="{0D108BD9-81ED-4DB2-BD59-A6C34878D82A}">
                    <a16:rowId xmlns:a16="http://schemas.microsoft.com/office/drawing/2014/main" val="4123595647"/>
                  </a:ext>
                </a:extLst>
              </a:tr>
              <a:tr h="216781">
                <a:tc>
                  <a:txBody>
                    <a:bodyPr/>
                    <a:lstStyle/>
                    <a:p>
                      <a:pPr rtl="0" fontAlgn="b"/>
                      <a:r>
                        <a:rPr lang="en-US" sz="1200" dirty="0">
                          <a:effectLst/>
                        </a:rPr>
                        <a:t>Model Iteration #</a:t>
                      </a:r>
                      <a:endParaRPr lang="en-US" sz="1200" dirty="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dirty="0">
                          <a:effectLst/>
                        </a:rPr>
                        <a:t>Description</a:t>
                      </a:r>
                      <a:endParaRPr lang="en-US" sz="1200" dirty="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b="1" dirty="0">
                          <a:effectLst/>
                        </a:rPr>
                        <a:t>Train Score</a:t>
                      </a:r>
                      <a:endParaRPr lang="en-US" sz="1200" b="1" dirty="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b="1" dirty="0">
                          <a:effectLst/>
                        </a:rPr>
                        <a:t>Test Score</a:t>
                      </a:r>
                      <a:endParaRPr lang="en-US" sz="1200" b="1" dirty="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dirty="0">
                          <a:effectLst/>
                        </a:rPr>
                        <a:t>Best parameters Used</a:t>
                      </a:r>
                      <a:endParaRPr lang="en-US" sz="1200" dirty="0">
                        <a:effectLst/>
                        <a:latin typeface="Arial" panose="020B0604020202020204" pitchFamily="34" charset="0"/>
                        <a:cs typeface="Arial" panose="020B0604020202020204" pitchFamily="34" charset="0"/>
                      </a:endParaRPr>
                    </a:p>
                  </a:txBody>
                  <a:tcPr marL="20433" marR="20433" marT="13621" marB="13621" anchor="b">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94467157"/>
                  </a:ext>
                </a:extLst>
              </a:tr>
              <a:tr h="216781">
                <a:tc>
                  <a:txBody>
                    <a:bodyPr/>
                    <a:lstStyle/>
                    <a:p>
                      <a:pPr algn="r" rtl="0" fontAlgn="b"/>
                      <a:r>
                        <a:rPr lang="en-US" sz="1200">
                          <a:effectLst/>
                        </a:rPr>
                        <a:t>1</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All Default Parameters</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0.94350</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0.92763</a:t>
                      </a:r>
                      <a:endParaRPr lang="en-US" sz="1200">
                        <a:effectLst/>
                        <a:latin typeface="Arial" panose="020B0604020202020204" pitchFamily="34" charset="0"/>
                        <a:cs typeface="Arial" panose="020B0604020202020204" pitchFamily="34" charset="0"/>
                      </a:endParaRPr>
                    </a:p>
                  </a:txBody>
                  <a:tcPr marL="20433" marR="20433" marT="13621" marB="13621" anchor="b">
                    <a:lnR w="12700" cap="flat" cmpd="sng" algn="ctr">
                      <a:solidFill>
                        <a:schemeClr val="tx1"/>
                      </a:solidFill>
                      <a:prstDash val="solid"/>
                      <a:round/>
                      <a:headEnd type="none" w="med" len="med"/>
                      <a:tailEnd type="none" w="med" len="med"/>
                    </a:lnR>
                  </a:tcPr>
                </a:tc>
                <a:tc>
                  <a:txBody>
                    <a:bodyPr/>
                    <a:lstStyle/>
                    <a:p>
                      <a:pPr rtl="0" fontAlgn="b"/>
                      <a:r>
                        <a:rPr lang="en-US" sz="1200" dirty="0">
                          <a:effectLst/>
                        </a:rPr>
                        <a:t>{} (baseline)</a:t>
                      </a:r>
                      <a:endParaRPr lang="en-US" sz="1200" dirty="0">
                        <a:effectLst/>
                        <a:latin typeface="Arial" panose="020B0604020202020204" pitchFamily="34" charset="0"/>
                        <a:cs typeface="Arial" panose="020B0604020202020204" pitchFamily="34" charset="0"/>
                      </a:endParaRPr>
                    </a:p>
                  </a:txBody>
                  <a:tcPr marL="20433" marR="20433" marT="13621" marB="13621"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6689377"/>
                  </a:ext>
                </a:extLst>
              </a:tr>
              <a:tr h="216781">
                <a:tc>
                  <a:txBody>
                    <a:bodyPr/>
                    <a:lstStyle/>
                    <a:p>
                      <a:pPr algn="r" rtl="0" fontAlgn="b"/>
                      <a:r>
                        <a:rPr lang="en-US" sz="1200">
                          <a:effectLst/>
                        </a:rPr>
                        <a:t>2</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Added English Stopwords</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0.95722</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0.94079</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dirty="0">
                          <a:effectLst/>
                        </a:rPr>
                        <a:t>{'</a:t>
                      </a:r>
                      <a:r>
                        <a:rPr lang="en-US" sz="1200" b="1" dirty="0" err="1">
                          <a:effectLst/>
                        </a:rPr>
                        <a:t>cvec</a:t>
                      </a:r>
                      <a:r>
                        <a:rPr lang="en-US" sz="1200" b="1" dirty="0">
                          <a:effectLst/>
                        </a:rPr>
                        <a:t>__</a:t>
                      </a:r>
                      <a:r>
                        <a:rPr lang="en-US" sz="1200" b="1" dirty="0" err="1">
                          <a:effectLst/>
                        </a:rPr>
                        <a:t>stop_words</a:t>
                      </a:r>
                      <a:r>
                        <a:rPr lang="en-US" sz="1200" dirty="0">
                          <a:effectLst/>
                        </a:rPr>
                        <a:t>': '</a:t>
                      </a:r>
                      <a:r>
                        <a:rPr lang="en-US" sz="1200" dirty="0" err="1">
                          <a:effectLst/>
                        </a:rPr>
                        <a:t>english</a:t>
                      </a:r>
                      <a:r>
                        <a:rPr lang="en-US" sz="1200" dirty="0">
                          <a:effectLst/>
                        </a:rPr>
                        <a:t>’,</a:t>
                      </a:r>
                    </a:p>
                    <a:p>
                      <a:pPr rtl="0" fontAlgn="b"/>
                      <a:r>
                        <a:rPr lang="en-US" sz="1200" b="1" dirty="0">
                          <a:effectLst/>
                        </a:rPr>
                        <a:t>'</a:t>
                      </a:r>
                      <a:r>
                        <a:rPr lang="en-US" sz="1200" b="1" dirty="0" err="1">
                          <a:effectLst/>
                        </a:rPr>
                        <a:t>tfidf</a:t>
                      </a:r>
                      <a:r>
                        <a:rPr lang="en-US" sz="1200" b="1" dirty="0">
                          <a:effectLst/>
                        </a:rPr>
                        <a:t>__</a:t>
                      </a:r>
                      <a:r>
                        <a:rPr lang="en-US" sz="1200" b="1" dirty="0" err="1">
                          <a:effectLst/>
                        </a:rPr>
                        <a:t>use_idf</a:t>
                      </a:r>
                      <a:r>
                        <a:rPr lang="en-US" sz="1200" dirty="0">
                          <a:effectLst/>
                        </a:rPr>
                        <a:t>': True}</a:t>
                      </a:r>
                      <a:endParaRPr lang="en-US" sz="1200" dirty="0">
                        <a:effectLst/>
                        <a:latin typeface="Arial" panose="020B0604020202020204" pitchFamily="34" charset="0"/>
                        <a:cs typeface="Arial" panose="020B0604020202020204" pitchFamily="34" charset="0"/>
                      </a:endParaRPr>
                    </a:p>
                  </a:txBody>
                  <a:tcPr marL="20433" marR="20433" marT="13621" marB="13621" anchor="b">
                    <a:lnT w="12700"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2824976221"/>
                  </a:ext>
                </a:extLst>
              </a:tr>
              <a:tr h="369634">
                <a:tc>
                  <a:txBody>
                    <a:bodyPr/>
                    <a:lstStyle/>
                    <a:p>
                      <a:pPr algn="r" rtl="0" fontAlgn="b"/>
                      <a:r>
                        <a:rPr lang="en-US" sz="1200" dirty="0">
                          <a:effectLst/>
                        </a:rPr>
                        <a:t>3</a:t>
                      </a:r>
                      <a:endParaRPr lang="en-US" sz="1200" dirty="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Added TFIDF model and 'solver' options for Logistic Regression Model</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b="1" dirty="0">
                          <a:effectLst/>
                        </a:rPr>
                        <a:t>0.96215</a:t>
                      </a:r>
                      <a:endParaRPr lang="en-US" sz="1200" b="1" dirty="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b="1" dirty="0">
                          <a:effectLst/>
                        </a:rPr>
                        <a:t>0.94243</a:t>
                      </a:r>
                      <a:endParaRPr lang="en-US" sz="1200" b="1" dirty="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dirty="0">
                          <a:effectLst/>
                        </a:rPr>
                        <a:t>{</a:t>
                      </a:r>
                      <a:r>
                        <a:rPr lang="en-US" sz="1200" b="1" dirty="0">
                          <a:effectLst/>
                        </a:rPr>
                        <a:t>'</a:t>
                      </a:r>
                      <a:r>
                        <a:rPr lang="en-US" sz="1200" b="1" dirty="0" err="1">
                          <a:effectLst/>
                        </a:rPr>
                        <a:t>cvec</a:t>
                      </a:r>
                      <a:r>
                        <a:rPr lang="en-US" sz="1200" b="1" dirty="0">
                          <a:effectLst/>
                        </a:rPr>
                        <a:t>__</a:t>
                      </a:r>
                      <a:r>
                        <a:rPr lang="en-US" sz="1200" b="1" dirty="0" err="1">
                          <a:effectLst/>
                        </a:rPr>
                        <a:t>ngram_range</a:t>
                      </a:r>
                      <a:r>
                        <a:rPr lang="en-US" sz="1200" dirty="0">
                          <a:effectLst/>
                        </a:rPr>
                        <a:t>': (1, 2), </a:t>
                      </a:r>
                    </a:p>
                    <a:p>
                      <a:pPr rtl="0" fontAlgn="b"/>
                      <a:r>
                        <a:rPr lang="en-US" sz="1200" dirty="0">
                          <a:effectLst/>
                        </a:rPr>
                        <a:t>'</a:t>
                      </a:r>
                      <a:r>
                        <a:rPr lang="en-US" sz="1200" b="1" dirty="0" err="1">
                          <a:effectLst/>
                        </a:rPr>
                        <a:t>cvec</a:t>
                      </a:r>
                      <a:r>
                        <a:rPr lang="en-US" sz="1200" b="1" dirty="0">
                          <a:effectLst/>
                        </a:rPr>
                        <a:t>__</a:t>
                      </a:r>
                      <a:r>
                        <a:rPr lang="en-US" sz="1200" b="1" dirty="0" err="1">
                          <a:effectLst/>
                        </a:rPr>
                        <a:t>stop_words</a:t>
                      </a:r>
                      <a:r>
                        <a:rPr lang="en-US" sz="1200" dirty="0">
                          <a:effectLst/>
                        </a:rPr>
                        <a:t>': '</a:t>
                      </a:r>
                      <a:r>
                        <a:rPr lang="en-US" sz="1200" dirty="0" err="1">
                          <a:effectLst/>
                        </a:rPr>
                        <a:t>english</a:t>
                      </a:r>
                      <a:r>
                        <a:rPr lang="en-US" sz="1200" dirty="0">
                          <a:effectLst/>
                        </a:rPr>
                        <a:t>’,</a:t>
                      </a:r>
                    </a:p>
                    <a:p>
                      <a:pPr rtl="0" fontAlgn="b"/>
                      <a:r>
                        <a:rPr lang="en-US" sz="1200" dirty="0">
                          <a:effectLst/>
                        </a:rPr>
                        <a:t> '</a:t>
                      </a:r>
                      <a:r>
                        <a:rPr lang="en-US" sz="1200" b="1" dirty="0" err="1">
                          <a:effectLst/>
                        </a:rPr>
                        <a:t>model__solver</a:t>
                      </a:r>
                      <a:r>
                        <a:rPr lang="en-US" sz="1200" dirty="0">
                          <a:effectLst/>
                        </a:rPr>
                        <a:t>': 'newton-cg’, </a:t>
                      </a:r>
                    </a:p>
                    <a:p>
                      <a:pPr rtl="0" fontAlgn="b"/>
                      <a:r>
                        <a:rPr lang="en-US" sz="1200" b="1" dirty="0">
                          <a:effectLst/>
                        </a:rPr>
                        <a:t>'</a:t>
                      </a:r>
                      <a:r>
                        <a:rPr lang="en-US" sz="1200" b="1" dirty="0" err="1">
                          <a:effectLst/>
                        </a:rPr>
                        <a:t>tfidf</a:t>
                      </a:r>
                      <a:r>
                        <a:rPr lang="en-US" sz="1200" b="1" dirty="0">
                          <a:effectLst/>
                        </a:rPr>
                        <a:t>__</a:t>
                      </a:r>
                      <a:r>
                        <a:rPr lang="en-US" sz="1200" b="1" dirty="0" err="1">
                          <a:effectLst/>
                        </a:rPr>
                        <a:t>use_idf</a:t>
                      </a:r>
                      <a:r>
                        <a:rPr lang="en-US" sz="1200" dirty="0">
                          <a:effectLst/>
                        </a:rPr>
                        <a:t>': True}</a:t>
                      </a:r>
                      <a:endParaRPr lang="en-US" sz="1200" dirty="0">
                        <a:effectLst/>
                        <a:latin typeface="Arial" panose="020B0604020202020204" pitchFamily="34" charset="0"/>
                        <a:cs typeface="Arial" panose="020B0604020202020204" pitchFamily="34" charset="0"/>
                      </a:endParaRPr>
                    </a:p>
                  </a:txBody>
                  <a:tcPr marL="20433" marR="20433" marT="13621" marB="13621" anchor="b"/>
                </a:tc>
                <a:extLst>
                  <a:ext uri="{0D108BD9-81ED-4DB2-BD59-A6C34878D82A}">
                    <a16:rowId xmlns:a16="http://schemas.microsoft.com/office/drawing/2014/main" val="737565763"/>
                  </a:ext>
                </a:extLst>
              </a:tr>
              <a:tr h="216781">
                <a:tc>
                  <a:txBody>
                    <a:bodyPr/>
                    <a:lstStyle/>
                    <a:p>
                      <a:pPr rtl="0" fontAlgn="b"/>
                      <a:r>
                        <a:rPr lang="en-US" sz="1200" b="1">
                          <a:effectLst/>
                        </a:rPr>
                        <a:t>KNearestNeighbors()</a:t>
                      </a:r>
                      <a:endParaRPr lang="en-US" sz="1200" b="1">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a:effectLst/>
                        <a:latin typeface="Arial" panose="020B0604020202020204" pitchFamily="34" charset="0"/>
                        <a:cs typeface="Arial" panose="020B0604020202020204" pitchFamily="34" charset="0"/>
                      </a:endParaRPr>
                    </a:p>
                  </a:txBody>
                  <a:tcPr marL="20433" marR="20433" marT="13621" marB="13621" anchor="b"/>
                </a:tc>
                <a:extLst>
                  <a:ext uri="{0D108BD9-81ED-4DB2-BD59-A6C34878D82A}">
                    <a16:rowId xmlns:a16="http://schemas.microsoft.com/office/drawing/2014/main" val="3605768215"/>
                  </a:ext>
                </a:extLst>
              </a:tr>
              <a:tr h="292188">
                <a:tc>
                  <a:txBody>
                    <a:bodyPr/>
                    <a:lstStyle/>
                    <a:p>
                      <a:pPr rtl="0" fontAlgn="b"/>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endParaRPr lang="en-US" sz="1200" dirty="0">
                        <a:effectLst/>
                        <a:latin typeface="Arial" panose="020B0604020202020204" pitchFamily="34" charset="0"/>
                        <a:cs typeface="Arial" panose="020B0604020202020204" pitchFamily="34" charset="0"/>
                      </a:endParaRPr>
                    </a:p>
                  </a:txBody>
                  <a:tcPr marL="20433" marR="20433" marT="13621" marB="13621" anchor="b"/>
                </a:tc>
                <a:extLst>
                  <a:ext uri="{0D108BD9-81ED-4DB2-BD59-A6C34878D82A}">
                    <a16:rowId xmlns:a16="http://schemas.microsoft.com/office/drawing/2014/main" val="317566507"/>
                  </a:ext>
                </a:extLst>
              </a:tr>
              <a:tr h="216781">
                <a:tc>
                  <a:txBody>
                    <a:bodyPr/>
                    <a:lstStyle/>
                    <a:p>
                      <a:pPr rtl="0" fontAlgn="b"/>
                      <a:r>
                        <a:rPr lang="en-US" sz="1200">
                          <a:effectLst/>
                        </a:rPr>
                        <a:t>Model Iteration #</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Description</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Train Score</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Test Score</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Params</a:t>
                      </a:r>
                      <a:endParaRPr lang="en-US" sz="1200">
                        <a:effectLst/>
                        <a:latin typeface="Arial" panose="020B0604020202020204" pitchFamily="34" charset="0"/>
                        <a:cs typeface="Arial" panose="020B0604020202020204" pitchFamily="34" charset="0"/>
                      </a:endParaRPr>
                    </a:p>
                  </a:txBody>
                  <a:tcPr marL="20433" marR="20433" marT="13621" marB="13621" anchor="b"/>
                </a:tc>
                <a:extLst>
                  <a:ext uri="{0D108BD9-81ED-4DB2-BD59-A6C34878D82A}">
                    <a16:rowId xmlns:a16="http://schemas.microsoft.com/office/drawing/2014/main" val="3360566289"/>
                  </a:ext>
                </a:extLst>
              </a:tr>
              <a:tr h="216781">
                <a:tc>
                  <a:txBody>
                    <a:bodyPr/>
                    <a:lstStyle/>
                    <a:p>
                      <a:pPr algn="r" rtl="0" fontAlgn="b"/>
                      <a:r>
                        <a:rPr lang="en-US" sz="1200">
                          <a:effectLst/>
                        </a:rPr>
                        <a:t>1</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All Default Parameters</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0.92212</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0.91447</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dirty="0">
                          <a:effectLst/>
                        </a:rPr>
                        <a:t>{} (baseline)</a:t>
                      </a:r>
                      <a:endParaRPr lang="en-US" sz="1200" dirty="0">
                        <a:effectLst/>
                        <a:latin typeface="Arial" panose="020B0604020202020204" pitchFamily="34" charset="0"/>
                        <a:cs typeface="Arial" panose="020B0604020202020204" pitchFamily="34" charset="0"/>
                      </a:endParaRPr>
                    </a:p>
                  </a:txBody>
                  <a:tcPr marL="20433" marR="20433" marT="13621" marB="13621" anchor="b"/>
                </a:tc>
                <a:extLst>
                  <a:ext uri="{0D108BD9-81ED-4DB2-BD59-A6C34878D82A}">
                    <a16:rowId xmlns:a16="http://schemas.microsoft.com/office/drawing/2014/main" val="467573319"/>
                  </a:ext>
                </a:extLst>
              </a:tr>
              <a:tr h="216781">
                <a:tc>
                  <a:txBody>
                    <a:bodyPr/>
                    <a:lstStyle/>
                    <a:p>
                      <a:pPr algn="r" rtl="0" fontAlgn="b"/>
                      <a:r>
                        <a:rPr lang="en-US" sz="1200">
                          <a:effectLst/>
                        </a:rPr>
                        <a:t>2</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Added English Stopwords</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b="0">
                          <a:effectLst/>
                        </a:rPr>
                        <a:t>0.93693</a:t>
                      </a:r>
                      <a:endParaRPr lang="en-US" sz="1200" b="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solidFill>
                            <a:srgbClr val="303F9F"/>
                          </a:solidFill>
                          <a:effectLst/>
                        </a:rPr>
                        <a:t>0.92763</a:t>
                      </a:r>
                      <a:endParaRPr lang="en-US" sz="1200">
                        <a:solidFill>
                          <a:srgbClr val="303F9F"/>
                        </a:solidFill>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dirty="0">
                          <a:effectLst/>
                        </a:rPr>
                        <a:t>{'</a:t>
                      </a:r>
                      <a:r>
                        <a:rPr lang="en-US" sz="1200" b="1" dirty="0" err="1">
                          <a:effectLst/>
                        </a:rPr>
                        <a:t>cvec</a:t>
                      </a:r>
                      <a:r>
                        <a:rPr lang="en-US" sz="1200" b="1" dirty="0">
                          <a:effectLst/>
                        </a:rPr>
                        <a:t>__</a:t>
                      </a:r>
                      <a:r>
                        <a:rPr lang="en-US" sz="1200" b="1" dirty="0" err="1">
                          <a:effectLst/>
                        </a:rPr>
                        <a:t>stop_words</a:t>
                      </a:r>
                      <a:r>
                        <a:rPr lang="en-US" sz="1200" dirty="0">
                          <a:effectLst/>
                        </a:rPr>
                        <a:t>': '</a:t>
                      </a:r>
                      <a:r>
                        <a:rPr lang="en-US" sz="1200" dirty="0" err="1">
                          <a:effectLst/>
                        </a:rPr>
                        <a:t>english</a:t>
                      </a:r>
                      <a:r>
                        <a:rPr lang="en-US" sz="1200" dirty="0">
                          <a:effectLst/>
                        </a:rPr>
                        <a:t>’,</a:t>
                      </a:r>
                    </a:p>
                    <a:p>
                      <a:pPr rtl="0" fontAlgn="b"/>
                      <a:r>
                        <a:rPr lang="en-US" sz="1200" b="1" dirty="0">
                          <a:effectLst/>
                        </a:rPr>
                        <a:t>'</a:t>
                      </a:r>
                      <a:r>
                        <a:rPr lang="en-US" sz="1200" b="1" dirty="0" err="1">
                          <a:effectLst/>
                        </a:rPr>
                        <a:t>tfidf</a:t>
                      </a:r>
                      <a:r>
                        <a:rPr lang="en-US" sz="1200" b="1" dirty="0">
                          <a:effectLst/>
                        </a:rPr>
                        <a:t>__</a:t>
                      </a:r>
                      <a:r>
                        <a:rPr lang="en-US" sz="1200" b="1" dirty="0" err="1">
                          <a:effectLst/>
                        </a:rPr>
                        <a:t>use_idf</a:t>
                      </a:r>
                      <a:r>
                        <a:rPr lang="en-US" sz="1200" dirty="0">
                          <a:effectLst/>
                        </a:rPr>
                        <a:t>': True}</a:t>
                      </a:r>
                      <a:endParaRPr lang="en-US" sz="1200" dirty="0">
                        <a:effectLst/>
                        <a:latin typeface="Arial" panose="020B0604020202020204" pitchFamily="34" charset="0"/>
                        <a:cs typeface="Arial" panose="020B0604020202020204" pitchFamily="34" charset="0"/>
                      </a:endParaRPr>
                    </a:p>
                  </a:txBody>
                  <a:tcPr marL="20433" marR="20433" marT="13621" marB="13621" anchor="b"/>
                </a:tc>
                <a:extLst>
                  <a:ext uri="{0D108BD9-81ED-4DB2-BD59-A6C34878D82A}">
                    <a16:rowId xmlns:a16="http://schemas.microsoft.com/office/drawing/2014/main" val="372140087"/>
                  </a:ext>
                </a:extLst>
              </a:tr>
              <a:tr h="369634">
                <a:tc>
                  <a:txBody>
                    <a:bodyPr/>
                    <a:lstStyle/>
                    <a:p>
                      <a:pPr algn="r" rtl="0" fontAlgn="b"/>
                      <a:r>
                        <a:rPr lang="en-US" sz="1200" dirty="0">
                          <a:effectLst/>
                        </a:rPr>
                        <a:t>3</a:t>
                      </a:r>
                      <a:endParaRPr lang="en-US" sz="1200" dirty="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a:effectLst/>
                        </a:rPr>
                        <a:t>Added TFIDF model and 'solver' options for Logistic Regression Model</a:t>
                      </a:r>
                      <a:endParaRPr lang="en-US" sz="120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b="0">
                          <a:effectLst/>
                        </a:rPr>
                        <a:t>0.95667</a:t>
                      </a:r>
                      <a:endParaRPr lang="en-US" sz="1200" b="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b="0" dirty="0">
                          <a:effectLst/>
                        </a:rPr>
                        <a:t>0.93914</a:t>
                      </a:r>
                      <a:endParaRPr lang="en-US" sz="1200" b="0" dirty="0">
                        <a:effectLst/>
                        <a:latin typeface="Arial" panose="020B0604020202020204" pitchFamily="34" charset="0"/>
                        <a:cs typeface="Arial" panose="020B0604020202020204" pitchFamily="34" charset="0"/>
                      </a:endParaRPr>
                    </a:p>
                  </a:txBody>
                  <a:tcPr marL="20433" marR="20433" marT="13621" marB="13621" anchor="b"/>
                </a:tc>
                <a:tc>
                  <a:txBody>
                    <a:bodyPr/>
                    <a:lstStyle/>
                    <a:p>
                      <a:pPr rtl="0" fontAlgn="b"/>
                      <a:r>
                        <a:rPr lang="en-US" sz="1200" b="0" dirty="0">
                          <a:effectLst/>
                        </a:rPr>
                        <a:t>{'</a:t>
                      </a:r>
                      <a:r>
                        <a:rPr lang="en-US" sz="1200" b="1" dirty="0" err="1">
                          <a:effectLst/>
                        </a:rPr>
                        <a:t>cvec</a:t>
                      </a:r>
                      <a:r>
                        <a:rPr lang="en-US" sz="1200" b="1" dirty="0">
                          <a:effectLst/>
                        </a:rPr>
                        <a:t>__</a:t>
                      </a:r>
                      <a:r>
                        <a:rPr lang="en-US" sz="1200" b="1" dirty="0" err="1">
                          <a:effectLst/>
                        </a:rPr>
                        <a:t>ngram_range</a:t>
                      </a:r>
                      <a:r>
                        <a:rPr lang="en-US" sz="1200" b="0" dirty="0">
                          <a:effectLst/>
                        </a:rPr>
                        <a:t>': (1, 3), </a:t>
                      </a:r>
                      <a:r>
                        <a:rPr lang="en-US" sz="1200" b="1" dirty="0">
                          <a:effectLst/>
                        </a:rPr>
                        <a:t>'</a:t>
                      </a:r>
                      <a:r>
                        <a:rPr lang="en-US" sz="1200" b="1" dirty="0" err="1">
                          <a:effectLst/>
                        </a:rPr>
                        <a:t>cvec</a:t>
                      </a:r>
                      <a:r>
                        <a:rPr lang="en-US" sz="1200" b="1" dirty="0">
                          <a:effectLst/>
                        </a:rPr>
                        <a:t>__</a:t>
                      </a:r>
                      <a:r>
                        <a:rPr lang="en-US" sz="1200" b="1" dirty="0" err="1">
                          <a:effectLst/>
                        </a:rPr>
                        <a:t>stop_words</a:t>
                      </a:r>
                      <a:r>
                        <a:rPr lang="en-US" sz="1200" b="0" dirty="0">
                          <a:effectLst/>
                        </a:rPr>
                        <a:t>': '</a:t>
                      </a:r>
                      <a:r>
                        <a:rPr lang="en-US" sz="1200" b="0" dirty="0" err="1">
                          <a:effectLst/>
                        </a:rPr>
                        <a:t>english</a:t>
                      </a:r>
                      <a:r>
                        <a:rPr lang="en-US" sz="1200" b="0" dirty="0">
                          <a:effectLst/>
                        </a:rPr>
                        <a:t>', '</a:t>
                      </a:r>
                      <a:r>
                        <a:rPr lang="en-US" sz="1200" b="1" dirty="0">
                          <a:effectLst/>
                        </a:rPr>
                        <a:t>model__</a:t>
                      </a:r>
                      <a:r>
                        <a:rPr lang="en-US" sz="1200" b="1" dirty="0" err="1">
                          <a:effectLst/>
                        </a:rPr>
                        <a:t>n_neighbors</a:t>
                      </a:r>
                      <a:r>
                        <a:rPr lang="en-US" sz="1200" b="0" dirty="0">
                          <a:effectLst/>
                        </a:rPr>
                        <a:t>': 19, '</a:t>
                      </a:r>
                      <a:r>
                        <a:rPr lang="en-US" sz="1200" b="1" dirty="0" err="1">
                          <a:effectLst/>
                        </a:rPr>
                        <a:t>tfidf</a:t>
                      </a:r>
                      <a:r>
                        <a:rPr lang="en-US" sz="1200" b="1" dirty="0">
                          <a:effectLst/>
                        </a:rPr>
                        <a:t>__</a:t>
                      </a:r>
                      <a:r>
                        <a:rPr lang="en-US" sz="1200" b="1" dirty="0" err="1">
                          <a:effectLst/>
                        </a:rPr>
                        <a:t>use_idf</a:t>
                      </a:r>
                      <a:r>
                        <a:rPr lang="en-US" sz="1200" b="0" dirty="0">
                          <a:effectLst/>
                        </a:rPr>
                        <a:t>': True}</a:t>
                      </a:r>
                      <a:endParaRPr lang="en-US" sz="1200" b="0" dirty="0">
                        <a:effectLst/>
                        <a:latin typeface="Arial" panose="020B0604020202020204" pitchFamily="34" charset="0"/>
                        <a:cs typeface="Arial" panose="020B0604020202020204" pitchFamily="34" charset="0"/>
                      </a:endParaRPr>
                    </a:p>
                  </a:txBody>
                  <a:tcPr marL="20433" marR="20433" marT="13621" marB="13621" anchor="b"/>
                </a:tc>
                <a:extLst>
                  <a:ext uri="{0D108BD9-81ED-4DB2-BD59-A6C34878D82A}">
                    <a16:rowId xmlns:a16="http://schemas.microsoft.com/office/drawing/2014/main" val="3334201224"/>
                  </a:ext>
                </a:extLst>
              </a:tr>
            </a:tbl>
          </a:graphicData>
        </a:graphic>
      </p:graphicFrame>
      <p:cxnSp>
        <p:nvCxnSpPr>
          <p:cNvPr id="16" name="Straight Arrow Connector 15">
            <a:extLst>
              <a:ext uri="{FF2B5EF4-FFF2-40B4-BE49-F238E27FC236}">
                <a16:creationId xmlns:a16="http://schemas.microsoft.com/office/drawing/2014/main" id="{4CECE587-2428-0845-9C68-3C583A4C176C}"/>
              </a:ext>
            </a:extLst>
          </p:cNvPr>
          <p:cNvCxnSpPr/>
          <p:nvPr/>
        </p:nvCxnSpPr>
        <p:spPr>
          <a:xfrm flipH="1">
            <a:off x="8465276" y="4463511"/>
            <a:ext cx="2991173" cy="0"/>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9762FA6F-E216-7C48-A215-A6F623DAF6E9}"/>
              </a:ext>
            </a:extLst>
          </p:cNvPr>
          <p:cNvSpPr txBox="1"/>
          <p:nvPr/>
        </p:nvSpPr>
        <p:spPr>
          <a:xfrm>
            <a:off x="9603783" y="3817180"/>
            <a:ext cx="2588217" cy="646331"/>
          </a:xfrm>
          <a:prstGeom prst="rect">
            <a:avLst/>
          </a:prstGeom>
          <a:noFill/>
        </p:spPr>
        <p:txBody>
          <a:bodyPr wrap="square" rtlCol="0">
            <a:spAutoFit/>
          </a:bodyPr>
          <a:lstStyle/>
          <a:p>
            <a:pPr algn="ctr"/>
            <a:r>
              <a:rPr lang="en-US" dirty="0"/>
              <a:t>Logistic Regression</a:t>
            </a:r>
          </a:p>
          <a:p>
            <a:pPr algn="ctr"/>
            <a:r>
              <a:rPr lang="en-US" dirty="0"/>
              <a:t> Wins!</a:t>
            </a:r>
          </a:p>
        </p:txBody>
      </p:sp>
    </p:spTree>
    <p:extLst>
      <p:ext uri="{BB962C8B-B14F-4D97-AF65-F5344CB8AC3E}">
        <p14:creationId xmlns:p14="http://schemas.microsoft.com/office/powerpoint/2010/main" val="1180206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EA2C7E9-0FCC-F044-A31E-849B7EC875CA}"/>
              </a:ext>
            </a:extLst>
          </p:cNvPr>
          <p:cNvSpPr>
            <a:spLocks noGrp="1"/>
          </p:cNvSpPr>
          <p:nvPr>
            <p:ph type="title"/>
          </p:nvPr>
        </p:nvSpPr>
        <p:spPr>
          <a:xfrm>
            <a:off x="2231135" y="624723"/>
            <a:ext cx="7729728" cy="1188720"/>
          </a:xfrm>
        </p:spPr>
        <p:txBody>
          <a:bodyPr>
            <a:normAutofit/>
          </a:bodyPr>
          <a:lstStyle/>
          <a:p>
            <a:r>
              <a:rPr lang="en-US" dirty="0"/>
              <a:t>Classification model optimization and hyperparameter tuning</a:t>
            </a:r>
          </a:p>
        </p:txBody>
      </p:sp>
      <p:pic>
        <p:nvPicPr>
          <p:cNvPr id="10" name="Picture 9" descr="Chart, treemap chart, square&#10;&#10;Description automatically generated">
            <a:extLst>
              <a:ext uri="{FF2B5EF4-FFF2-40B4-BE49-F238E27FC236}">
                <a16:creationId xmlns:a16="http://schemas.microsoft.com/office/drawing/2014/main" id="{CC5BFCEE-7696-B947-8426-0BDE4E72DDD3}"/>
              </a:ext>
            </a:extLst>
          </p:cNvPr>
          <p:cNvPicPr>
            <a:picLocks noChangeAspect="1"/>
          </p:cNvPicPr>
          <p:nvPr/>
        </p:nvPicPr>
        <p:blipFill>
          <a:blip r:embed="rId2"/>
          <a:stretch>
            <a:fillRect/>
          </a:stretch>
        </p:blipFill>
        <p:spPr>
          <a:xfrm>
            <a:off x="809625" y="1884880"/>
            <a:ext cx="5486400" cy="3657600"/>
          </a:xfrm>
          <a:prstGeom prst="rect">
            <a:avLst/>
          </a:prstGeom>
        </p:spPr>
      </p:pic>
      <p:pic>
        <p:nvPicPr>
          <p:cNvPr id="12" name="Picture 11" descr="Chart, square&#10;&#10;Description automatically generated">
            <a:extLst>
              <a:ext uri="{FF2B5EF4-FFF2-40B4-BE49-F238E27FC236}">
                <a16:creationId xmlns:a16="http://schemas.microsoft.com/office/drawing/2014/main" id="{AC344BFC-9363-B741-A4C6-5450FA1E4045}"/>
              </a:ext>
            </a:extLst>
          </p:cNvPr>
          <p:cNvPicPr>
            <a:picLocks noChangeAspect="1"/>
          </p:cNvPicPr>
          <p:nvPr/>
        </p:nvPicPr>
        <p:blipFill>
          <a:blip r:embed="rId3"/>
          <a:stretch>
            <a:fillRect/>
          </a:stretch>
        </p:blipFill>
        <p:spPr>
          <a:xfrm>
            <a:off x="5895975" y="1813443"/>
            <a:ext cx="5486400" cy="3657600"/>
          </a:xfrm>
          <a:prstGeom prst="rect">
            <a:avLst/>
          </a:prstGeom>
        </p:spPr>
      </p:pic>
      <p:sp>
        <p:nvSpPr>
          <p:cNvPr id="13" name="TextBox 12">
            <a:extLst>
              <a:ext uri="{FF2B5EF4-FFF2-40B4-BE49-F238E27FC236}">
                <a16:creationId xmlns:a16="http://schemas.microsoft.com/office/drawing/2014/main" id="{E1EB42E9-6B76-E44C-B829-8A4DE956C564}"/>
              </a:ext>
            </a:extLst>
          </p:cNvPr>
          <p:cNvSpPr txBox="1"/>
          <p:nvPr/>
        </p:nvSpPr>
        <p:spPr>
          <a:xfrm>
            <a:off x="2071687" y="5471043"/>
            <a:ext cx="3271838" cy="1200329"/>
          </a:xfrm>
          <a:prstGeom prst="rect">
            <a:avLst/>
          </a:prstGeom>
          <a:noFill/>
        </p:spPr>
        <p:txBody>
          <a:bodyPr wrap="square" rtlCol="0">
            <a:spAutoFit/>
          </a:bodyPr>
          <a:lstStyle/>
          <a:p>
            <a:r>
              <a:rPr lang="en-US" dirty="0"/>
              <a:t>Logistic Regression</a:t>
            </a:r>
          </a:p>
          <a:p>
            <a:r>
              <a:rPr lang="en-US" dirty="0"/>
              <a:t>is more even across the board between the two subreddits with less errors</a:t>
            </a:r>
          </a:p>
        </p:txBody>
      </p:sp>
      <p:sp>
        <p:nvSpPr>
          <p:cNvPr id="17" name="TextBox 16">
            <a:extLst>
              <a:ext uri="{FF2B5EF4-FFF2-40B4-BE49-F238E27FC236}">
                <a16:creationId xmlns:a16="http://schemas.microsoft.com/office/drawing/2014/main" id="{30704409-E677-4E45-902A-A6801A792180}"/>
              </a:ext>
            </a:extLst>
          </p:cNvPr>
          <p:cNvSpPr txBox="1"/>
          <p:nvPr/>
        </p:nvSpPr>
        <p:spPr>
          <a:xfrm>
            <a:off x="7203281" y="5471042"/>
            <a:ext cx="3271838" cy="923330"/>
          </a:xfrm>
          <a:prstGeom prst="rect">
            <a:avLst/>
          </a:prstGeom>
          <a:noFill/>
        </p:spPr>
        <p:txBody>
          <a:bodyPr wrap="square" rtlCol="0">
            <a:spAutoFit/>
          </a:bodyPr>
          <a:lstStyle/>
          <a:p>
            <a:r>
              <a:rPr lang="en-US" dirty="0" err="1"/>
              <a:t>KNearestNeighbors</a:t>
            </a:r>
            <a:endParaRPr lang="en-US" dirty="0"/>
          </a:p>
          <a:p>
            <a:r>
              <a:rPr lang="en-US" dirty="0"/>
              <a:t>Has more errors (FP) for r/</a:t>
            </a:r>
            <a:r>
              <a:rPr lang="en-US" dirty="0" err="1"/>
              <a:t>CSCareerQuestions</a:t>
            </a:r>
            <a:r>
              <a:rPr lang="en-US" dirty="0"/>
              <a:t> </a:t>
            </a:r>
          </a:p>
        </p:txBody>
      </p:sp>
    </p:spTree>
    <p:extLst>
      <p:ext uri="{BB962C8B-B14F-4D97-AF65-F5344CB8AC3E}">
        <p14:creationId xmlns:p14="http://schemas.microsoft.com/office/powerpoint/2010/main" val="35533536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E39964-680F-414B-821C-7EE57AAE4C27}"/>
              </a:ext>
            </a:extLst>
          </p:cNvPr>
          <p:cNvSpPr>
            <a:spLocks noGrp="1"/>
          </p:cNvSpPr>
          <p:nvPr>
            <p:ph type="title"/>
          </p:nvPr>
        </p:nvSpPr>
        <p:spPr>
          <a:xfrm>
            <a:off x="643467" y="2681103"/>
            <a:ext cx="3363974" cy="1495794"/>
          </a:xfrm>
          <a:noFill/>
          <a:ln>
            <a:solidFill>
              <a:schemeClr val="bg1"/>
            </a:solidFill>
          </a:ln>
        </p:spPr>
        <p:txBody>
          <a:bodyPr wrap="square">
            <a:normAutofit/>
          </a:bodyPr>
          <a:lstStyle/>
          <a:p>
            <a:r>
              <a:rPr lang="en-US">
                <a:solidFill>
                  <a:schemeClr val="bg1"/>
                </a:solidFill>
              </a:rPr>
              <a:t>conclusions</a:t>
            </a:r>
          </a:p>
        </p:txBody>
      </p:sp>
      <p:graphicFrame>
        <p:nvGraphicFramePr>
          <p:cNvPr id="5" name="Content Placeholder 2">
            <a:extLst>
              <a:ext uri="{FF2B5EF4-FFF2-40B4-BE49-F238E27FC236}">
                <a16:creationId xmlns:a16="http://schemas.microsoft.com/office/drawing/2014/main" id="{FB8B3CDC-23EA-42AF-A274-F30D7D957E9C}"/>
              </a:ext>
            </a:extLst>
          </p:cNvPr>
          <p:cNvGraphicFramePr>
            <a:graphicFrameLocks noGrp="1"/>
          </p:cNvGraphicFramePr>
          <p:nvPr>
            <p:ph idx="1"/>
            <p:extLst>
              <p:ext uri="{D42A27DB-BD31-4B8C-83A1-F6EECF244321}">
                <p14:modId xmlns:p14="http://schemas.microsoft.com/office/powerpoint/2010/main" val="751744767"/>
              </p:ext>
            </p:extLst>
          </p:nvPr>
        </p:nvGraphicFramePr>
        <p:xfrm>
          <a:off x="5619750" y="965200"/>
          <a:ext cx="5607050" cy="4927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11229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4693B-1E94-A743-A268-D520B6A98A26}"/>
              </a:ext>
            </a:extLst>
          </p:cNvPr>
          <p:cNvSpPr>
            <a:spLocks noGrp="1"/>
          </p:cNvSpPr>
          <p:nvPr>
            <p:ph type="title"/>
          </p:nvPr>
        </p:nvSpPr>
        <p:spPr>
          <a:xfrm>
            <a:off x="188023" y="350329"/>
            <a:ext cx="9627490" cy="1188720"/>
          </a:xfrm>
        </p:spPr>
        <p:txBody>
          <a:bodyPr/>
          <a:lstStyle/>
          <a:p>
            <a:r>
              <a:rPr lang="en-US" dirty="0"/>
              <a:t>USE Case (problem Statement)</a:t>
            </a:r>
          </a:p>
        </p:txBody>
      </p:sp>
      <p:sp>
        <p:nvSpPr>
          <p:cNvPr id="3" name="Content Placeholder 2">
            <a:extLst>
              <a:ext uri="{FF2B5EF4-FFF2-40B4-BE49-F238E27FC236}">
                <a16:creationId xmlns:a16="http://schemas.microsoft.com/office/drawing/2014/main" id="{DBB024E0-05D8-D042-AE4A-A5A822EF9E2D}"/>
              </a:ext>
            </a:extLst>
          </p:cNvPr>
          <p:cNvSpPr>
            <a:spLocks noGrp="1"/>
          </p:cNvSpPr>
          <p:nvPr>
            <p:ph idx="1"/>
          </p:nvPr>
        </p:nvSpPr>
        <p:spPr>
          <a:xfrm>
            <a:off x="845344" y="1995106"/>
            <a:ext cx="10827544" cy="3869627"/>
          </a:xfrm>
        </p:spPr>
        <p:txBody>
          <a:bodyPr>
            <a:normAutofit/>
          </a:bodyPr>
          <a:lstStyle/>
          <a:p>
            <a:r>
              <a:rPr lang="en-US" sz="2800" dirty="0"/>
              <a:t>Business Use Case: AMA specializes in recruitment for technology companies and wants to develop a classification model using Natural Language data from a publicly available forum data source</a:t>
            </a:r>
          </a:p>
          <a:p>
            <a:pPr marL="0" indent="0">
              <a:buNone/>
            </a:pPr>
            <a:endParaRPr lang="en-US" sz="2800" dirty="0"/>
          </a:p>
          <a:p>
            <a:r>
              <a:rPr lang="en-US" sz="2800" dirty="0"/>
              <a:t>They want to use this classification system to find the most relevant threads online to distinguish general “financial” thread questions and threads related to computer science careers to develop targeted ad campaigns for potential hiring candidates</a:t>
            </a:r>
          </a:p>
        </p:txBody>
      </p:sp>
    </p:spTree>
    <p:extLst>
      <p:ext uri="{BB962C8B-B14F-4D97-AF65-F5344CB8AC3E}">
        <p14:creationId xmlns:p14="http://schemas.microsoft.com/office/powerpoint/2010/main" val="898470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DB3EB-80DE-774B-9C3F-8C979EAC8A84}"/>
              </a:ext>
            </a:extLst>
          </p:cNvPr>
          <p:cNvSpPr>
            <a:spLocks noGrp="1"/>
          </p:cNvSpPr>
          <p:nvPr>
            <p:ph type="title"/>
          </p:nvPr>
        </p:nvSpPr>
        <p:spPr>
          <a:xfrm>
            <a:off x="0" y="152543"/>
            <a:ext cx="7729728" cy="1188720"/>
          </a:xfrm>
        </p:spPr>
        <p:txBody>
          <a:bodyPr/>
          <a:lstStyle/>
          <a:p>
            <a:r>
              <a:rPr lang="en-US" dirty="0"/>
              <a:t>The process</a:t>
            </a:r>
          </a:p>
        </p:txBody>
      </p:sp>
      <p:graphicFrame>
        <p:nvGraphicFramePr>
          <p:cNvPr id="4" name="Content Placeholder 3">
            <a:extLst>
              <a:ext uri="{FF2B5EF4-FFF2-40B4-BE49-F238E27FC236}">
                <a16:creationId xmlns:a16="http://schemas.microsoft.com/office/drawing/2014/main" id="{DBF493A0-4F82-3947-96ED-2DDE339B85DF}"/>
              </a:ext>
            </a:extLst>
          </p:cNvPr>
          <p:cNvGraphicFramePr>
            <a:graphicFrameLocks noGrp="1"/>
          </p:cNvGraphicFramePr>
          <p:nvPr>
            <p:ph idx="1"/>
            <p:extLst>
              <p:ext uri="{D42A27DB-BD31-4B8C-83A1-F6EECF244321}">
                <p14:modId xmlns:p14="http://schemas.microsoft.com/office/powerpoint/2010/main" val="769227543"/>
              </p:ext>
            </p:extLst>
          </p:nvPr>
        </p:nvGraphicFramePr>
        <p:xfrm>
          <a:off x="4157662" y="433038"/>
          <a:ext cx="10065834" cy="599192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Content Placeholder 2">
            <a:extLst>
              <a:ext uri="{FF2B5EF4-FFF2-40B4-BE49-F238E27FC236}">
                <a16:creationId xmlns:a16="http://schemas.microsoft.com/office/drawing/2014/main" id="{44089CEF-0BAE-354D-805E-F60546B9464B}"/>
              </a:ext>
            </a:extLst>
          </p:cNvPr>
          <p:cNvSpPr txBox="1">
            <a:spLocks/>
          </p:cNvSpPr>
          <p:nvPr/>
        </p:nvSpPr>
        <p:spPr>
          <a:xfrm>
            <a:off x="755649" y="2249487"/>
            <a:ext cx="9905999" cy="3541714"/>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457200" lvl="0" indent="-457200">
              <a:buAutoNum type="arabicParenR"/>
            </a:pPr>
            <a:r>
              <a:rPr lang="en-US" dirty="0"/>
              <a:t>Gather Data </a:t>
            </a:r>
          </a:p>
          <a:p>
            <a:pPr marL="457200" indent="-457200">
              <a:buFont typeface="Arial" panose="020B0604020202020204" pitchFamily="34" charset="0"/>
              <a:buAutoNum type="arabicParenR"/>
            </a:pPr>
            <a:r>
              <a:rPr lang="en-US" dirty="0"/>
              <a:t>Data Cleaning and Processing</a:t>
            </a:r>
          </a:p>
          <a:p>
            <a:pPr marL="457200" indent="-457200">
              <a:buFont typeface="Arial" panose="020B0604020202020204" pitchFamily="34" charset="0"/>
              <a:buAutoNum type="arabicParenR"/>
            </a:pPr>
            <a:r>
              <a:rPr lang="en-US" dirty="0"/>
              <a:t>Exploratory Data Analysis (EDA)</a:t>
            </a:r>
          </a:p>
          <a:p>
            <a:pPr marL="457200" indent="-457200">
              <a:buFont typeface="Arial" panose="020B0604020202020204" pitchFamily="34" charset="0"/>
              <a:buAutoNum type="arabicParenR"/>
            </a:pPr>
            <a:r>
              <a:rPr lang="en-US" dirty="0"/>
              <a:t>Building Machine Learning models</a:t>
            </a:r>
          </a:p>
          <a:p>
            <a:pPr marL="457200" indent="-457200">
              <a:buFont typeface="Arial" panose="020B0604020202020204" pitchFamily="34" charset="0"/>
              <a:buAutoNum type="arabicParenR"/>
            </a:pPr>
            <a:r>
              <a:rPr lang="en-US" dirty="0"/>
              <a:t>Evaluating our Models</a:t>
            </a:r>
          </a:p>
          <a:p>
            <a:pPr marL="457200" indent="-457200">
              <a:buFont typeface="Arial" panose="020B0604020202020204" pitchFamily="34" charset="0"/>
              <a:buAutoNum type="arabicParenR"/>
            </a:pPr>
            <a:r>
              <a:rPr lang="en-US" dirty="0"/>
              <a:t>Making Conclusions about our Findings</a:t>
            </a:r>
          </a:p>
        </p:txBody>
      </p:sp>
    </p:spTree>
    <p:extLst>
      <p:ext uri="{BB962C8B-B14F-4D97-AF65-F5344CB8AC3E}">
        <p14:creationId xmlns:p14="http://schemas.microsoft.com/office/powerpoint/2010/main" val="737717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084DF-CF80-044C-B4B8-923EDBFEB83A}"/>
              </a:ext>
            </a:extLst>
          </p:cNvPr>
          <p:cNvSpPr>
            <a:spLocks noGrp="1"/>
          </p:cNvSpPr>
          <p:nvPr>
            <p:ph type="title"/>
          </p:nvPr>
        </p:nvSpPr>
        <p:spPr>
          <a:xfrm>
            <a:off x="2231136" y="567061"/>
            <a:ext cx="7729728" cy="1188720"/>
          </a:xfrm>
        </p:spPr>
        <p:txBody>
          <a:bodyPr/>
          <a:lstStyle/>
          <a:p>
            <a:r>
              <a:rPr lang="en-US" dirty="0"/>
              <a:t>Reddit web scraping</a:t>
            </a:r>
          </a:p>
        </p:txBody>
      </p:sp>
      <p:pic>
        <p:nvPicPr>
          <p:cNvPr id="1026" name="Picture 2">
            <a:extLst>
              <a:ext uri="{FF2B5EF4-FFF2-40B4-BE49-F238E27FC236}">
                <a16:creationId xmlns:a16="http://schemas.microsoft.com/office/drawing/2014/main" id="{66A21705-FAD3-DB42-B282-BE0ECBDFC33F}"/>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898374" y="1956867"/>
            <a:ext cx="2590800" cy="2590800"/>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am3d="http://schemas.microsoft.com/office/drawing/2017/model3d" Requires="am3d">
          <p:graphicFrame>
            <p:nvGraphicFramePr>
              <p:cNvPr id="4" name="3D Model 3" descr="US hundred dollar bill">
                <a:extLst>
                  <a:ext uri="{FF2B5EF4-FFF2-40B4-BE49-F238E27FC236}">
                    <a16:creationId xmlns:a16="http://schemas.microsoft.com/office/drawing/2014/main" id="{A5474E5E-CF28-334B-8F5C-C85655CA6925}"/>
                  </a:ext>
                </a:extLst>
              </p:cNvPr>
              <p:cNvGraphicFramePr>
                <a:graphicFrameLocks noChangeAspect="1"/>
              </p:cNvGraphicFramePr>
              <p:nvPr>
                <p:extLst>
                  <p:ext uri="{D42A27DB-BD31-4B8C-83A1-F6EECF244321}">
                    <p14:modId xmlns:p14="http://schemas.microsoft.com/office/powerpoint/2010/main" val="683644013"/>
                  </p:ext>
                </p:extLst>
              </p:nvPr>
            </p:nvGraphicFramePr>
            <p:xfrm>
              <a:off x="6859078" y="2553990"/>
              <a:ext cx="3549423" cy="1750020"/>
            </p:xfrm>
            <a:graphic>
              <a:graphicData uri="http://schemas.microsoft.com/office/drawing/2017/model3d">
                <am3d:model3d r:embed="rId3">
                  <am3d:spPr>
                    <a:xfrm>
                      <a:off x="0" y="0"/>
                      <a:ext cx="3549423" cy="1750020"/>
                    </a:xfrm>
                    <a:prstGeom prst="rect">
                      <a:avLst/>
                    </a:prstGeom>
                  </am3d:spPr>
                  <am3d:camera>
                    <am3d:pos x="0" y="0" z="51449721"/>
                    <am3d:up dx="0" dy="36000000" dz="0"/>
                    <am3d:lookAt x="0" y="0" z="0"/>
                    <am3d:perspective fov="2700000"/>
                  </am3d:camera>
                  <am3d:trans>
                    <am3d:meterPerModelUnit n="528763" d="1000000"/>
                    <am3d:preTrans dx="1349317" dy="-7952852" dz="-613006"/>
                    <am3d:scale>
                      <am3d:sx n="1000000" d="1000000"/>
                      <am3d:sy n="1000000" d="1000000"/>
                      <am3d:sz n="1000000" d="1000000"/>
                    </am3d:scale>
                    <am3d:rot ax="39959" ay="1456969" az="16437"/>
                    <am3d:postTrans dx="0" dy="0" dz="0"/>
                  </am3d:trans>
                  <am3d:raster rName="Office3DRenderer" rVer="16.0.8326">
                    <am3d:blip r:embed="rId4"/>
                  </am3d:raster>
                  <am3d:objViewport viewportSz="392912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4" name="3D Model 3" descr="US hundred dollar bill">
                <a:extLst>
                  <a:ext uri="{FF2B5EF4-FFF2-40B4-BE49-F238E27FC236}">
                    <a16:creationId xmlns:a16="http://schemas.microsoft.com/office/drawing/2014/main" id="{A5474E5E-CF28-334B-8F5C-C85655CA6925}"/>
                  </a:ext>
                </a:extLst>
              </p:cNvPr>
              <p:cNvPicPr>
                <a:picLocks noGrp="1" noRot="1" noChangeAspect="1" noMove="1" noResize="1" noEditPoints="1" noAdjustHandles="1" noChangeArrowheads="1" noChangeShapeType="1" noCrop="1"/>
              </p:cNvPicPr>
              <p:nvPr/>
            </p:nvPicPr>
            <p:blipFill>
              <a:blip r:embed="rId4"/>
              <a:stretch>
                <a:fillRect/>
              </a:stretch>
            </p:blipFill>
            <p:spPr>
              <a:xfrm>
                <a:off x="6859078" y="2553990"/>
                <a:ext cx="3549423" cy="1750020"/>
              </a:xfrm>
              <a:prstGeom prst="rect">
                <a:avLst/>
              </a:prstGeom>
            </p:spPr>
          </p:pic>
        </mc:Fallback>
      </mc:AlternateContent>
      <p:sp>
        <p:nvSpPr>
          <p:cNvPr id="6" name="TextBox 5">
            <a:extLst>
              <a:ext uri="{FF2B5EF4-FFF2-40B4-BE49-F238E27FC236}">
                <a16:creationId xmlns:a16="http://schemas.microsoft.com/office/drawing/2014/main" id="{83F11F0F-176C-3F4C-B121-99A348DE9F86}"/>
              </a:ext>
            </a:extLst>
          </p:cNvPr>
          <p:cNvSpPr txBox="1"/>
          <p:nvPr/>
        </p:nvSpPr>
        <p:spPr>
          <a:xfrm>
            <a:off x="2001079" y="4603007"/>
            <a:ext cx="3114261" cy="1754326"/>
          </a:xfrm>
          <a:prstGeom prst="rect">
            <a:avLst/>
          </a:prstGeom>
          <a:noFill/>
        </p:spPr>
        <p:txBody>
          <a:bodyPr wrap="square" rtlCol="0">
            <a:spAutoFit/>
          </a:bodyPr>
          <a:lstStyle/>
          <a:p>
            <a:r>
              <a:rPr lang="en-US" b="1" dirty="0"/>
              <a:t>Thread</a:t>
            </a:r>
            <a:r>
              <a:rPr lang="en-US" dirty="0"/>
              <a:t>:</a:t>
            </a:r>
          </a:p>
          <a:p>
            <a:r>
              <a:rPr lang="en-US" dirty="0"/>
              <a:t>r/</a:t>
            </a:r>
            <a:r>
              <a:rPr lang="en-US" dirty="0" err="1"/>
              <a:t>CSCareerQuestions</a:t>
            </a:r>
            <a:endParaRPr lang="en-US" dirty="0"/>
          </a:p>
          <a:p>
            <a:r>
              <a:rPr lang="en-US" b="1" dirty="0"/>
              <a:t>Original Scrape</a:t>
            </a:r>
            <a:r>
              <a:rPr lang="en-US" dirty="0"/>
              <a:t>: </a:t>
            </a:r>
          </a:p>
          <a:p>
            <a:r>
              <a:rPr lang="en-US" dirty="0"/>
              <a:t>1500 Posts</a:t>
            </a:r>
          </a:p>
          <a:p>
            <a:r>
              <a:rPr lang="en-US" b="1" dirty="0"/>
              <a:t>After removing duplicates</a:t>
            </a:r>
            <a:r>
              <a:rPr lang="en-US" dirty="0"/>
              <a:t>:</a:t>
            </a:r>
          </a:p>
          <a:p>
            <a:r>
              <a:rPr lang="en-US" dirty="0"/>
              <a:t>1179 Posts</a:t>
            </a:r>
          </a:p>
        </p:txBody>
      </p:sp>
      <p:sp>
        <p:nvSpPr>
          <p:cNvPr id="8" name="TextBox 7">
            <a:extLst>
              <a:ext uri="{FF2B5EF4-FFF2-40B4-BE49-F238E27FC236}">
                <a16:creationId xmlns:a16="http://schemas.microsoft.com/office/drawing/2014/main" id="{28EA91E9-1259-104A-BEC7-3E2C6CA359EA}"/>
              </a:ext>
            </a:extLst>
          </p:cNvPr>
          <p:cNvSpPr txBox="1"/>
          <p:nvPr/>
        </p:nvSpPr>
        <p:spPr>
          <a:xfrm>
            <a:off x="7076660" y="4547667"/>
            <a:ext cx="3114261" cy="1754326"/>
          </a:xfrm>
          <a:prstGeom prst="rect">
            <a:avLst/>
          </a:prstGeom>
          <a:noFill/>
        </p:spPr>
        <p:txBody>
          <a:bodyPr wrap="square" rtlCol="0">
            <a:spAutoFit/>
          </a:bodyPr>
          <a:lstStyle/>
          <a:p>
            <a:r>
              <a:rPr lang="en-US" b="1" dirty="0"/>
              <a:t>Thread</a:t>
            </a:r>
            <a:r>
              <a:rPr lang="en-US" dirty="0"/>
              <a:t>:</a:t>
            </a:r>
          </a:p>
          <a:p>
            <a:r>
              <a:rPr lang="en-US" dirty="0"/>
              <a:t>r/</a:t>
            </a:r>
            <a:r>
              <a:rPr lang="en-US" dirty="0" err="1"/>
              <a:t>personalfinance</a:t>
            </a:r>
            <a:endParaRPr lang="en-US" dirty="0"/>
          </a:p>
          <a:p>
            <a:r>
              <a:rPr lang="en-US" b="1" dirty="0"/>
              <a:t>Original Scrape</a:t>
            </a:r>
            <a:r>
              <a:rPr lang="en-US" dirty="0"/>
              <a:t>: </a:t>
            </a:r>
          </a:p>
          <a:p>
            <a:r>
              <a:rPr lang="en-US" dirty="0"/>
              <a:t>1500 Posts</a:t>
            </a:r>
          </a:p>
          <a:p>
            <a:r>
              <a:rPr lang="en-US" b="1" dirty="0"/>
              <a:t>After removing duplicates</a:t>
            </a:r>
            <a:r>
              <a:rPr lang="en-US" dirty="0"/>
              <a:t>:</a:t>
            </a:r>
          </a:p>
          <a:p>
            <a:r>
              <a:rPr lang="en-US" dirty="0"/>
              <a:t>1252 Posts</a:t>
            </a:r>
          </a:p>
        </p:txBody>
      </p:sp>
    </p:spTree>
    <p:extLst>
      <p:ext uri="{BB962C8B-B14F-4D97-AF65-F5344CB8AC3E}">
        <p14:creationId xmlns:p14="http://schemas.microsoft.com/office/powerpoint/2010/main" val="25018016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21" name="Rectangle 16">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203EA6-5848-3A4D-B3D1-F2C38869EC61}"/>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chorCtr="1">
            <a:normAutofit fontScale="90000"/>
          </a:bodyPr>
          <a:lstStyle/>
          <a:p>
            <a:r>
              <a:rPr lang="en-US" sz="2600" dirty="0">
                <a:solidFill>
                  <a:schemeClr val="bg1"/>
                </a:solidFill>
              </a:rPr>
              <a:t>Exploring top words: CS Career Questions</a:t>
            </a:r>
          </a:p>
        </p:txBody>
      </p:sp>
      <p:sp>
        <p:nvSpPr>
          <p:cNvPr id="8" name="Content Placeholder 2">
            <a:extLst>
              <a:ext uri="{FF2B5EF4-FFF2-40B4-BE49-F238E27FC236}">
                <a16:creationId xmlns:a16="http://schemas.microsoft.com/office/drawing/2014/main" id="{D7CBAD1A-6416-314C-970C-B3152A6ADC68}"/>
              </a:ext>
            </a:extLst>
          </p:cNvPr>
          <p:cNvSpPr txBox="1">
            <a:spLocks/>
          </p:cNvSpPr>
          <p:nvPr/>
        </p:nvSpPr>
        <p:spPr>
          <a:xfrm>
            <a:off x="643468" y="2638044"/>
            <a:ext cx="3363974" cy="341562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solidFill>
                  <a:schemeClr val="bg1"/>
                </a:solidFill>
              </a:rPr>
              <a:t>We notice certain differentiating factors like “job,” “work,” “experience,” “offer” which are good indicator words for the type of words in this subreddit.</a:t>
            </a:r>
          </a:p>
        </p:txBody>
      </p:sp>
      <p:pic>
        <p:nvPicPr>
          <p:cNvPr id="7" name="Content Placeholder 6" descr="Chart&#10;&#10;Description automatically generated">
            <a:extLst>
              <a:ext uri="{FF2B5EF4-FFF2-40B4-BE49-F238E27FC236}">
                <a16:creationId xmlns:a16="http://schemas.microsoft.com/office/drawing/2014/main" id="{E2EE6AEE-D4D2-2042-983B-083D7002B2A0}"/>
              </a:ext>
            </a:extLst>
          </p:cNvPr>
          <p:cNvPicPr>
            <a:picLocks noGrp="1" noChangeAspect="1"/>
          </p:cNvPicPr>
          <p:nvPr>
            <p:ph idx="1"/>
          </p:nvPr>
        </p:nvPicPr>
        <p:blipFill>
          <a:blip r:embed="rId2"/>
          <a:stretch>
            <a:fillRect/>
          </a:stretch>
        </p:blipFill>
        <p:spPr>
          <a:xfrm>
            <a:off x="4442201" y="1143000"/>
            <a:ext cx="8411552" cy="4205774"/>
          </a:xfrm>
          <a:prstGeom prst="rect">
            <a:avLst/>
          </a:prstGeom>
        </p:spPr>
      </p:pic>
    </p:spTree>
    <p:extLst>
      <p:ext uri="{BB962C8B-B14F-4D97-AF65-F5344CB8AC3E}">
        <p14:creationId xmlns:p14="http://schemas.microsoft.com/office/powerpoint/2010/main" val="33036822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203EA6-5848-3A4D-B3D1-F2C38869EC61}"/>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chorCtr="1">
            <a:normAutofit/>
          </a:bodyPr>
          <a:lstStyle/>
          <a:p>
            <a:r>
              <a:rPr lang="en-US" sz="2400" dirty="0">
                <a:solidFill>
                  <a:schemeClr val="bg1"/>
                </a:solidFill>
              </a:rPr>
              <a:t>Exploring top words: Personal finance</a:t>
            </a:r>
          </a:p>
        </p:txBody>
      </p:sp>
      <p:sp>
        <p:nvSpPr>
          <p:cNvPr id="8" name="Content Placeholder 2">
            <a:extLst>
              <a:ext uri="{FF2B5EF4-FFF2-40B4-BE49-F238E27FC236}">
                <a16:creationId xmlns:a16="http://schemas.microsoft.com/office/drawing/2014/main" id="{D7CBAD1A-6416-314C-970C-B3152A6ADC68}"/>
              </a:ext>
            </a:extLst>
          </p:cNvPr>
          <p:cNvSpPr txBox="1">
            <a:spLocks/>
          </p:cNvSpPr>
          <p:nvPr/>
        </p:nvSpPr>
        <p:spPr>
          <a:xfrm>
            <a:off x="643468" y="2638044"/>
            <a:ext cx="3363974" cy="341562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solidFill>
                  <a:schemeClr val="bg1"/>
                </a:solidFill>
              </a:rPr>
              <a:t>We notice certain differentiating factors like “credit,” “money,” “account,”  which are good indicator words for the type of words in this subreddit.</a:t>
            </a:r>
          </a:p>
        </p:txBody>
      </p:sp>
      <p:pic>
        <p:nvPicPr>
          <p:cNvPr id="6" name="Content Placeholder 5" descr="Chart&#10;&#10;Description automatically generated">
            <a:extLst>
              <a:ext uri="{FF2B5EF4-FFF2-40B4-BE49-F238E27FC236}">
                <a16:creationId xmlns:a16="http://schemas.microsoft.com/office/drawing/2014/main" id="{6C8E3249-E81E-3944-9FDE-3E57F6CE0A34}"/>
              </a:ext>
            </a:extLst>
          </p:cNvPr>
          <p:cNvPicPr>
            <a:picLocks noGrp="1" noChangeAspect="1"/>
          </p:cNvPicPr>
          <p:nvPr>
            <p:ph idx="1"/>
          </p:nvPr>
        </p:nvPicPr>
        <p:blipFill>
          <a:blip r:embed="rId2"/>
          <a:stretch>
            <a:fillRect/>
          </a:stretch>
        </p:blipFill>
        <p:spPr>
          <a:xfrm>
            <a:off x="4412321" y="1220472"/>
            <a:ext cx="8446136" cy="4223066"/>
          </a:xfrm>
          <a:prstGeom prst="rect">
            <a:avLst/>
          </a:prstGeom>
        </p:spPr>
      </p:pic>
    </p:spTree>
    <p:extLst>
      <p:ext uri="{BB962C8B-B14F-4D97-AF65-F5344CB8AC3E}">
        <p14:creationId xmlns:p14="http://schemas.microsoft.com/office/powerpoint/2010/main" val="37719499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21" name="Rectangle 16">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203EA6-5848-3A4D-B3D1-F2C38869EC61}"/>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chorCtr="1">
            <a:normAutofit fontScale="90000"/>
          </a:bodyPr>
          <a:lstStyle/>
          <a:p>
            <a:r>
              <a:rPr lang="en-US" sz="2600" dirty="0">
                <a:solidFill>
                  <a:schemeClr val="bg1"/>
                </a:solidFill>
              </a:rPr>
              <a:t>Exploring top </a:t>
            </a:r>
            <a:r>
              <a:rPr lang="en-US" sz="2600" dirty="0" err="1">
                <a:solidFill>
                  <a:schemeClr val="bg1"/>
                </a:solidFill>
              </a:rPr>
              <a:t>BIgrams</a:t>
            </a:r>
            <a:r>
              <a:rPr lang="en-US" sz="2600" dirty="0">
                <a:solidFill>
                  <a:schemeClr val="bg1"/>
                </a:solidFill>
              </a:rPr>
              <a:t>: CS Career Questions</a:t>
            </a:r>
          </a:p>
        </p:txBody>
      </p:sp>
      <p:sp>
        <p:nvSpPr>
          <p:cNvPr id="8" name="Content Placeholder 2">
            <a:extLst>
              <a:ext uri="{FF2B5EF4-FFF2-40B4-BE49-F238E27FC236}">
                <a16:creationId xmlns:a16="http://schemas.microsoft.com/office/drawing/2014/main" id="{D7CBAD1A-6416-314C-970C-B3152A6ADC68}"/>
              </a:ext>
            </a:extLst>
          </p:cNvPr>
          <p:cNvSpPr txBox="1">
            <a:spLocks/>
          </p:cNvSpPr>
          <p:nvPr/>
        </p:nvSpPr>
        <p:spPr>
          <a:xfrm>
            <a:off x="643468" y="2638044"/>
            <a:ext cx="3363974" cy="341562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solidFill>
                  <a:schemeClr val="bg1"/>
                </a:solidFill>
              </a:rPr>
              <a:t>We notice certain differentiating factors like “computer science,” “software engineer,” “years experience,” “current job,” “new job” which are good indicator words for the type of words in this subreddit.</a:t>
            </a:r>
          </a:p>
        </p:txBody>
      </p:sp>
      <p:pic>
        <p:nvPicPr>
          <p:cNvPr id="12" name="Content Placeholder 11" descr="Chart&#10;&#10;Description automatically generated">
            <a:extLst>
              <a:ext uri="{FF2B5EF4-FFF2-40B4-BE49-F238E27FC236}">
                <a16:creationId xmlns:a16="http://schemas.microsoft.com/office/drawing/2014/main" id="{98402589-9E63-D04A-8D7F-F0DDA5455739}"/>
              </a:ext>
            </a:extLst>
          </p:cNvPr>
          <p:cNvPicPr>
            <a:picLocks noGrp="1" noChangeAspect="1"/>
          </p:cNvPicPr>
          <p:nvPr>
            <p:ph idx="1"/>
          </p:nvPr>
        </p:nvPicPr>
        <p:blipFill>
          <a:blip r:embed="rId2"/>
          <a:stretch>
            <a:fillRect/>
          </a:stretch>
        </p:blipFill>
        <p:spPr>
          <a:xfrm>
            <a:off x="4650908" y="1377571"/>
            <a:ext cx="7566016" cy="3783008"/>
          </a:xfrm>
        </p:spPr>
      </p:pic>
    </p:spTree>
    <p:extLst>
      <p:ext uri="{BB962C8B-B14F-4D97-AF65-F5344CB8AC3E}">
        <p14:creationId xmlns:p14="http://schemas.microsoft.com/office/powerpoint/2010/main" val="6843868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203EA6-5848-3A4D-B3D1-F2C38869EC61}"/>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chorCtr="1">
            <a:normAutofit/>
          </a:bodyPr>
          <a:lstStyle/>
          <a:p>
            <a:r>
              <a:rPr lang="en-US" sz="2400" dirty="0">
                <a:solidFill>
                  <a:schemeClr val="bg1"/>
                </a:solidFill>
              </a:rPr>
              <a:t>Exploring top BIGRAMS: Personal finance</a:t>
            </a:r>
          </a:p>
        </p:txBody>
      </p:sp>
      <p:sp>
        <p:nvSpPr>
          <p:cNvPr id="8" name="Content Placeholder 2">
            <a:extLst>
              <a:ext uri="{FF2B5EF4-FFF2-40B4-BE49-F238E27FC236}">
                <a16:creationId xmlns:a16="http://schemas.microsoft.com/office/drawing/2014/main" id="{D7CBAD1A-6416-314C-970C-B3152A6ADC68}"/>
              </a:ext>
            </a:extLst>
          </p:cNvPr>
          <p:cNvSpPr txBox="1">
            <a:spLocks/>
          </p:cNvSpPr>
          <p:nvPr/>
        </p:nvSpPr>
        <p:spPr>
          <a:xfrm>
            <a:off x="643468" y="2638044"/>
            <a:ext cx="3363974" cy="341562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solidFill>
                  <a:schemeClr val="bg1"/>
                </a:solidFill>
              </a:rPr>
              <a:t>We notice certain differentiating factors like “credit card,” “credit score,” “student loans,” “savings account,” etc. which are good indicator words for the type of words in this subreddit.</a:t>
            </a:r>
          </a:p>
        </p:txBody>
      </p:sp>
      <p:pic>
        <p:nvPicPr>
          <p:cNvPr id="7" name="Content Placeholder 6" descr="Icon&#10;&#10;Description automatically generated">
            <a:extLst>
              <a:ext uri="{FF2B5EF4-FFF2-40B4-BE49-F238E27FC236}">
                <a16:creationId xmlns:a16="http://schemas.microsoft.com/office/drawing/2014/main" id="{37F352E9-131E-8C40-8D5E-00B3D328C2C0}"/>
              </a:ext>
            </a:extLst>
          </p:cNvPr>
          <p:cNvPicPr>
            <a:picLocks noGrp="1" noChangeAspect="1"/>
          </p:cNvPicPr>
          <p:nvPr>
            <p:ph idx="1"/>
          </p:nvPr>
        </p:nvPicPr>
        <p:blipFill>
          <a:blip r:embed="rId2"/>
          <a:stretch>
            <a:fillRect/>
          </a:stretch>
        </p:blipFill>
        <p:spPr>
          <a:xfrm>
            <a:off x="4650908" y="1408715"/>
            <a:ext cx="7541092" cy="3770546"/>
          </a:xfrm>
        </p:spPr>
      </p:pic>
    </p:spTree>
    <p:extLst>
      <p:ext uri="{BB962C8B-B14F-4D97-AF65-F5344CB8AC3E}">
        <p14:creationId xmlns:p14="http://schemas.microsoft.com/office/powerpoint/2010/main" val="11155876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21" name="Rectangle 16">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18">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203EA6-5848-3A4D-B3D1-F2C38869EC61}"/>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chorCtr="1">
            <a:normAutofit fontScale="90000"/>
          </a:bodyPr>
          <a:lstStyle/>
          <a:p>
            <a:r>
              <a:rPr lang="en-US" sz="2600" dirty="0">
                <a:solidFill>
                  <a:schemeClr val="bg1"/>
                </a:solidFill>
              </a:rPr>
              <a:t>Exploring top TRIGRAMS: CS Career Questions</a:t>
            </a:r>
          </a:p>
        </p:txBody>
      </p:sp>
      <p:sp>
        <p:nvSpPr>
          <p:cNvPr id="8" name="Content Placeholder 2">
            <a:extLst>
              <a:ext uri="{FF2B5EF4-FFF2-40B4-BE49-F238E27FC236}">
                <a16:creationId xmlns:a16="http://schemas.microsoft.com/office/drawing/2014/main" id="{D7CBAD1A-6416-314C-970C-B3152A6ADC68}"/>
              </a:ext>
            </a:extLst>
          </p:cNvPr>
          <p:cNvSpPr txBox="1">
            <a:spLocks/>
          </p:cNvSpPr>
          <p:nvPr/>
        </p:nvSpPr>
        <p:spPr>
          <a:xfrm>
            <a:off x="643468" y="2638044"/>
            <a:ext cx="3363974" cy="341562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r>
              <a:rPr lang="en-US" dirty="0">
                <a:solidFill>
                  <a:schemeClr val="bg1"/>
                </a:solidFill>
              </a:rPr>
              <a:t>We notice certain differentiating factors like “job,” “work,” “experience,” “offer” which are good indicator words for the type of words in this subreddit.</a:t>
            </a:r>
          </a:p>
        </p:txBody>
      </p:sp>
      <p:pic>
        <p:nvPicPr>
          <p:cNvPr id="11" name="Content Placeholder 10" descr="Chart&#10;&#10;Description automatically generated">
            <a:extLst>
              <a:ext uri="{FF2B5EF4-FFF2-40B4-BE49-F238E27FC236}">
                <a16:creationId xmlns:a16="http://schemas.microsoft.com/office/drawing/2014/main" id="{541D618C-4A5E-F34F-A3EB-9F32518E6136}"/>
              </a:ext>
            </a:extLst>
          </p:cNvPr>
          <p:cNvPicPr>
            <a:picLocks noGrp="1" noChangeAspect="1"/>
          </p:cNvPicPr>
          <p:nvPr>
            <p:ph idx="1"/>
          </p:nvPr>
        </p:nvPicPr>
        <p:blipFill>
          <a:blip r:embed="rId2"/>
          <a:stretch>
            <a:fillRect/>
          </a:stretch>
        </p:blipFill>
        <p:spPr>
          <a:xfrm>
            <a:off x="4650908" y="1642465"/>
            <a:ext cx="6203950" cy="3101975"/>
          </a:xfrm>
        </p:spPr>
      </p:pic>
    </p:spTree>
    <p:extLst>
      <p:ext uri="{BB962C8B-B14F-4D97-AF65-F5344CB8AC3E}">
        <p14:creationId xmlns:p14="http://schemas.microsoft.com/office/powerpoint/2010/main" val="3443997384"/>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{41F96E4A-62AC-8B42-A83D-6EEC63872C06}tf10001120</Template>
  <TotalTime>1022</TotalTime>
  <Words>739</Words>
  <Application>Microsoft Macintosh PowerPoint</Application>
  <PresentationFormat>Widescreen</PresentationFormat>
  <Paragraphs>107</Paragraphs>
  <Slides>15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Gill Sans MT</vt:lpstr>
      <vt:lpstr>Parcel</vt:lpstr>
      <vt:lpstr>Reddit web scraping Classification</vt:lpstr>
      <vt:lpstr>USE Case (problem Statement)</vt:lpstr>
      <vt:lpstr>The process</vt:lpstr>
      <vt:lpstr>Reddit web scraping</vt:lpstr>
      <vt:lpstr>Exploring top words: CS Career Questions</vt:lpstr>
      <vt:lpstr>Exploring top words: Personal finance</vt:lpstr>
      <vt:lpstr>Exploring top BIgrams: CS Career Questions</vt:lpstr>
      <vt:lpstr>Exploring top BIGRAMS: Personal finance</vt:lpstr>
      <vt:lpstr>Exploring top TRIGRAMS: CS Career Questions</vt:lpstr>
      <vt:lpstr>Exploring top TRIGRAMS: Personal finance</vt:lpstr>
      <vt:lpstr>MODELING: K NEAREST NEIGHBORS</vt:lpstr>
      <vt:lpstr>MODELING: logistic regression</vt:lpstr>
      <vt:lpstr>Classification model optimization and hyperparameter tuning</vt:lpstr>
      <vt:lpstr>Classification model optimization and hyperparameter tuning</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21</cp:revision>
  <dcterms:created xsi:type="dcterms:W3CDTF">2021-11-05T01:09:33Z</dcterms:created>
  <dcterms:modified xsi:type="dcterms:W3CDTF">2021-11-22T14:27:05Z</dcterms:modified>
</cp:coreProperties>
</file>

<file path=docProps/thumbnail.jpeg>
</file>